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sldIdLst>
    <p:sldId id="425" r:id="rId5"/>
    <p:sldId id="262" r:id="rId6"/>
    <p:sldId id="261" r:id="rId7"/>
    <p:sldId id="283" r:id="rId8"/>
    <p:sldId id="282" r:id="rId9"/>
    <p:sldId id="264" r:id="rId10"/>
    <p:sldId id="407" r:id="rId11"/>
    <p:sldId id="263" r:id="rId12"/>
    <p:sldId id="265" r:id="rId13"/>
    <p:sldId id="408" r:id="rId14"/>
    <p:sldId id="409" r:id="rId15"/>
    <p:sldId id="426" r:id="rId16"/>
    <p:sldId id="411" r:id="rId17"/>
    <p:sldId id="412" r:id="rId18"/>
    <p:sldId id="414" r:id="rId19"/>
    <p:sldId id="413" r:id="rId20"/>
    <p:sldId id="415" r:id="rId21"/>
    <p:sldId id="416" r:id="rId22"/>
    <p:sldId id="424" r:id="rId23"/>
    <p:sldId id="423" r:id="rId24"/>
    <p:sldId id="417" r:id="rId25"/>
    <p:sldId id="418" r:id="rId26"/>
    <p:sldId id="420" r:id="rId27"/>
    <p:sldId id="422" r:id="rId28"/>
  </p:sldIdLst>
  <p:sldSz cx="12192000" cy="6858000"/>
  <p:notesSz cx="6858000" cy="9144000"/>
  <p:custDataLst>
    <p:tags r:id="rId30"/>
  </p:custDataLst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8FA5"/>
    <a:srgbClr val="61768D"/>
    <a:srgbClr val="D352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F040A5-3A5D-4493-9478-480AE49E66A5}" v="62" dt="2022-11-18T17:04:52.916"/>
    <p1510:client id="{E2214F4C-DFFA-9DA7-517F-33055ACAACE6}" v="117" dt="2022-11-21T13:44:42.3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ags" Target="tags/tag1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75536B-B27D-432A-9056-CA0B996557D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A7C00CBB-BC11-4380-8C81-130FFEECB783}">
      <dgm:prSet phldrT="[Text]" custT="1"/>
      <dgm:spPr>
        <a:solidFill>
          <a:srgbClr val="18B4CD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endParaRPr lang="hr-HR" sz="16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hr-HR" sz="1600" dirty="0">
              <a:latin typeface="Arial" panose="020B0604020202020204" pitchFamily="34" charset="0"/>
              <a:cs typeface="Arial" panose="020B0604020202020204" pitchFamily="34" charset="0"/>
            </a:rPr>
            <a:t>Javna ustanova osnovana 2007. Osnivač Vlada RH.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hr-HR" sz="1600" dirty="0">
              <a:latin typeface="Arial" panose="020B0604020202020204" pitchFamily="34" charset="0"/>
              <a:cs typeface="Arial" panose="020B0604020202020204" pitchFamily="34" charset="0"/>
            </a:rPr>
            <a:t>Nadležna tijela: MZO, SDUDM, EK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hr-HR" sz="1600" dirty="0">
              <a:latin typeface="Arial" panose="020B0604020202020204" pitchFamily="34" charset="0"/>
              <a:cs typeface="Arial" panose="020B0604020202020204" pitchFamily="34" charset="0"/>
            </a:rPr>
            <a:t>Naši programi: Erasmus+, Europske snage solidarnosti, Obzor Europa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hr-HR" sz="1600" dirty="0">
              <a:latin typeface="Arial" panose="020B0604020202020204" pitchFamily="34" charset="0"/>
              <a:cs typeface="Arial" panose="020B0604020202020204" pitchFamily="34" charset="0"/>
            </a:rPr>
            <a:t>   </a:t>
          </a:r>
        </a:p>
      </dgm:t>
    </dgm:pt>
    <dgm:pt modelId="{7F8DC808-27C4-4112-B896-9A7FBA6FB62F}" type="parTrans" cxnId="{EE7C5717-856F-4B77-9308-98A3A1CF1519}">
      <dgm:prSet/>
      <dgm:spPr/>
      <dgm:t>
        <a:bodyPr/>
        <a:lstStyle/>
        <a:p>
          <a:endParaRPr lang="hr-HR"/>
        </a:p>
      </dgm:t>
    </dgm:pt>
    <dgm:pt modelId="{DC03BC91-ED1C-4C80-BC51-51EBD9DEB64A}" type="sibTrans" cxnId="{EE7C5717-856F-4B77-9308-98A3A1CF1519}">
      <dgm:prSet/>
      <dgm:spPr/>
      <dgm:t>
        <a:bodyPr/>
        <a:lstStyle/>
        <a:p>
          <a:endParaRPr lang="hr-HR"/>
        </a:p>
      </dgm:t>
    </dgm:pt>
    <dgm:pt modelId="{7EE7CDA4-C210-4AE8-BBF1-02D842F44C1A}">
      <dgm:prSet custT="1"/>
      <dgm:spPr>
        <a:solidFill>
          <a:srgbClr val="18B4CD"/>
        </a:solidFill>
      </dgm:spPr>
      <dgm:t>
        <a:bodyPr/>
        <a:lstStyle/>
        <a:p>
          <a:r>
            <a:rPr lang="hr-HR" sz="1600" b="0" i="0" dirty="0">
              <a:latin typeface="Arial" panose="020B0604020202020204" pitchFamily="34" charset="0"/>
              <a:cs typeface="Arial" panose="020B0604020202020204" pitchFamily="34" charset="0"/>
            </a:rPr>
            <a:t>Agencija omogućuje provedbu programa Europske unije u području znanosti, odgoja, obrazovanja i osposobljavanja te mladih i sporta u RH. </a:t>
          </a:r>
        </a:p>
      </dgm:t>
    </dgm:pt>
    <dgm:pt modelId="{67348A3E-936D-48A6-A18B-73D518A49362}" type="parTrans" cxnId="{A5073058-AEF1-4D7D-B5B2-D58DDC5276B1}">
      <dgm:prSet/>
      <dgm:spPr/>
      <dgm:t>
        <a:bodyPr/>
        <a:lstStyle/>
        <a:p>
          <a:endParaRPr lang="hr-HR"/>
        </a:p>
      </dgm:t>
    </dgm:pt>
    <dgm:pt modelId="{ABEC78CA-D32A-4597-8CF6-CCD2F2C60A47}" type="sibTrans" cxnId="{A5073058-AEF1-4D7D-B5B2-D58DDC5276B1}">
      <dgm:prSet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endParaRPr lang="hr-HR"/>
        </a:p>
      </dgm:t>
    </dgm:pt>
    <dgm:pt modelId="{49E8B25F-BF0C-4F66-B9BD-7A923F18A161}">
      <dgm:prSet custT="1"/>
      <dgm:spPr>
        <a:solidFill>
          <a:srgbClr val="18B4CD"/>
        </a:solidFill>
      </dgm:spPr>
      <dgm:t>
        <a:bodyPr/>
        <a:lstStyle/>
        <a:p>
          <a:r>
            <a:rPr lang="hr-HR" sz="1600" b="0" i="0" dirty="0">
              <a:latin typeface="Arial" panose="020B0604020202020204" pitchFamily="34" charset="0"/>
              <a:cs typeface="Arial" panose="020B0604020202020204" pitchFamily="34" charset="0"/>
            </a:rPr>
            <a:t>Želimo da se što više korisnika iz Republike Hrvatske uključi u europski prostor obrazovanja, znanosti, mladih i sporta radi jačanja ljudskog i demokratskog potencijala, socijalne kohezije te konkurentnosti hrvatskog društva.</a:t>
          </a:r>
        </a:p>
      </dgm:t>
    </dgm:pt>
    <dgm:pt modelId="{26CFFBB4-F0A3-429C-ACCB-3C5A703BAA9B}" type="parTrans" cxnId="{EDA90B6E-C4D4-4462-A5A0-94DA85E9E6FB}">
      <dgm:prSet/>
      <dgm:spPr/>
      <dgm:t>
        <a:bodyPr/>
        <a:lstStyle/>
        <a:p>
          <a:endParaRPr lang="hr-HR"/>
        </a:p>
      </dgm:t>
    </dgm:pt>
    <dgm:pt modelId="{F8AB5E0B-0A57-46B2-A44C-1A3FAE2F3912}" type="sibTrans" cxnId="{EDA90B6E-C4D4-4462-A5A0-94DA85E9E6FB}">
      <dgm:prSet/>
      <dgm:spPr/>
      <dgm:t>
        <a:bodyPr/>
        <a:lstStyle/>
        <a:p>
          <a:endParaRPr lang="hr-HR"/>
        </a:p>
      </dgm:t>
    </dgm:pt>
    <dgm:pt modelId="{4B5CD4D5-26D9-4652-B03D-7EFBCC5D2BF9}" type="pres">
      <dgm:prSet presAssocID="{8975536B-B27D-432A-9056-CA0B996557D5}" presName="Name0" presStyleCnt="0">
        <dgm:presLayoutVars>
          <dgm:chMax val="7"/>
          <dgm:chPref val="7"/>
          <dgm:dir/>
        </dgm:presLayoutVars>
      </dgm:prSet>
      <dgm:spPr/>
    </dgm:pt>
    <dgm:pt modelId="{438C31EC-84CA-47FE-9B38-EE5E9C877F6A}" type="pres">
      <dgm:prSet presAssocID="{8975536B-B27D-432A-9056-CA0B996557D5}" presName="Name1" presStyleCnt="0"/>
      <dgm:spPr/>
    </dgm:pt>
    <dgm:pt modelId="{8769E6B8-4B7E-42B2-80C8-65633F114C10}" type="pres">
      <dgm:prSet presAssocID="{8975536B-B27D-432A-9056-CA0B996557D5}" presName="cycle" presStyleCnt="0"/>
      <dgm:spPr/>
    </dgm:pt>
    <dgm:pt modelId="{9E5C090C-962D-4F14-83D8-5C49A6102527}" type="pres">
      <dgm:prSet presAssocID="{8975536B-B27D-432A-9056-CA0B996557D5}" presName="srcNode" presStyleLbl="node1" presStyleIdx="0" presStyleCnt="3"/>
      <dgm:spPr/>
    </dgm:pt>
    <dgm:pt modelId="{54E18371-D46C-4B35-BAAA-889A7C70D173}" type="pres">
      <dgm:prSet presAssocID="{8975536B-B27D-432A-9056-CA0B996557D5}" presName="conn" presStyleLbl="parChTrans1D2" presStyleIdx="0" presStyleCnt="1"/>
      <dgm:spPr/>
    </dgm:pt>
    <dgm:pt modelId="{C5756C99-06CB-4A7A-B91F-56F97B138DC9}" type="pres">
      <dgm:prSet presAssocID="{8975536B-B27D-432A-9056-CA0B996557D5}" presName="extraNode" presStyleLbl="node1" presStyleIdx="0" presStyleCnt="3"/>
      <dgm:spPr/>
    </dgm:pt>
    <dgm:pt modelId="{B2C428E8-8322-4BF7-8129-3B65AAEA1F5A}" type="pres">
      <dgm:prSet presAssocID="{8975536B-B27D-432A-9056-CA0B996557D5}" presName="dstNode" presStyleLbl="node1" presStyleIdx="0" presStyleCnt="3"/>
      <dgm:spPr/>
    </dgm:pt>
    <dgm:pt modelId="{3C82060B-E98A-45FB-B6E9-C71C72CD4D39}" type="pres">
      <dgm:prSet presAssocID="{7EE7CDA4-C210-4AE8-BBF1-02D842F44C1A}" presName="text_1" presStyleLbl="node1" presStyleIdx="0" presStyleCnt="3">
        <dgm:presLayoutVars>
          <dgm:bulletEnabled val="1"/>
        </dgm:presLayoutVars>
      </dgm:prSet>
      <dgm:spPr/>
    </dgm:pt>
    <dgm:pt modelId="{C0F97B84-9430-449E-A97A-E7F4A8517FC4}" type="pres">
      <dgm:prSet presAssocID="{7EE7CDA4-C210-4AE8-BBF1-02D842F44C1A}" presName="accent_1" presStyleCnt="0"/>
      <dgm:spPr/>
    </dgm:pt>
    <dgm:pt modelId="{3B83B324-74FC-484B-96C3-1C1E13E3E230}" type="pres">
      <dgm:prSet presAssocID="{7EE7CDA4-C210-4AE8-BBF1-02D842F44C1A}" presName="accentRepeatNode" presStyleLbl="solidFgAcc1" presStyleIdx="0" presStyleCnt="3" custLinFactNeighborX="3020" custLinFactNeighborY="1030"/>
      <dgm:spPr>
        <a:ln>
          <a:solidFill>
            <a:srgbClr val="85898C"/>
          </a:solidFill>
        </a:ln>
      </dgm:spPr>
    </dgm:pt>
    <dgm:pt modelId="{2721C369-0FAE-4573-922A-DFFA68C0881E}" type="pres">
      <dgm:prSet presAssocID="{49E8B25F-BF0C-4F66-B9BD-7A923F18A161}" presName="text_2" presStyleLbl="node1" presStyleIdx="1" presStyleCnt="3" custScaleY="121140">
        <dgm:presLayoutVars>
          <dgm:bulletEnabled val="1"/>
        </dgm:presLayoutVars>
      </dgm:prSet>
      <dgm:spPr/>
    </dgm:pt>
    <dgm:pt modelId="{186CC249-0166-4D02-B348-914D210FA711}" type="pres">
      <dgm:prSet presAssocID="{49E8B25F-BF0C-4F66-B9BD-7A923F18A161}" presName="accent_2" presStyleCnt="0"/>
      <dgm:spPr/>
    </dgm:pt>
    <dgm:pt modelId="{8DD45E6B-B7CF-4D32-8468-4BA930152F0E}" type="pres">
      <dgm:prSet presAssocID="{49E8B25F-BF0C-4F66-B9BD-7A923F18A161}" presName="accentRepeatNode" presStyleLbl="solidFgAcc1" presStyleIdx="1" presStyleCnt="3"/>
      <dgm:spPr>
        <a:ln>
          <a:solidFill>
            <a:srgbClr val="85898C"/>
          </a:solidFill>
        </a:ln>
      </dgm:spPr>
    </dgm:pt>
    <dgm:pt modelId="{5B5D3A91-D757-47AC-AB72-520267ACE6C8}" type="pres">
      <dgm:prSet presAssocID="{A7C00CBB-BC11-4380-8C81-130FFEECB783}" presName="text_3" presStyleLbl="node1" presStyleIdx="2" presStyleCnt="3">
        <dgm:presLayoutVars>
          <dgm:bulletEnabled val="1"/>
        </dgm:presLayoutVars>
      </dgm:prSet>
      <dgm:spPr/>
    </dgm:pt>
    <dgm:pt modelId="{E5F66D00-7FB7-4176-91CD-50576B8CB91A}" type="pres">
      <dgm:prSet presAssocID="{A7C00CBB-BC11-4380-8C81-130FFEECB783}" presName="accent_3" presStyleCnt="0"/>
      <dgm:spPr/>
    </dgm:pt>
    <dgm:pt modelId="{BE1FF96B-F164-45E3-B919-9E14FED7B80C}" type="pres">
      <dgm:prSet presAssocID="{A7C00CBB-BC11-4380-8C81-130FFEECB783}" presName="accentRepeatNode" presStyleLbl="solidFgAcc1" presStyleIdx="2" presStyleCnt="3"/>
      <dgm:spPr>
        <a:ln>
          <a:solidFill>
            <a:schemeClr val="bg1">
              <a:lumMod val="50000"/>
            </a:schemeClr>
          </a:solidFill>
        </a:ln>
      </dgm:spPr>
    </dgm:pt>
  </dgm:ptLst>
  <dgm:cxnLst>
    <dgm:cxn modelId="{EE7C5717-856F-4B77-9308-98A3A1CF1519}" srcId="{8975536B-B27D-432A-9056-CA0B996557D5}" destId="{A7C00CBB-BC11-4380-8C81-130FFEECB783}" srcOrd="2" destOrd="0" parTransId="{7F8DC808-27C4-4112-B896-9A7FBA6FB62F}" sibTransId="{DC03BC91-ED1C-4C80-BC51-51EBD9DEB64A}"/>
    <dgm:cxn modelId="{12D4C718-417B-4C99-A884-2C7855856645}" type="presOf" srcId="{7EE7CDA4-C210-4AE8-BBF1-02D842F44C1A}" destId="{3C82060B-E98A-45FB-B6E9-C71C72CD4D39}" srcOrd="0" destOrd="0" presId="urn:microsoft.com/office/officeart/2008/layout/VerticalCurvedList"/>
    <dgm:cxn modelId="{9BBB9231-2E3F-490E-8E74-F53C83BDDFFF}" type="presOf" srcId="{8975536B-B27D-432A-9056-CA0B996557D5}" destId="{4B5CD4D5-26D9-4652-B03D-7EFBCC5D2BF9}" srcOrd="0" destOrd="0" presId="urn:microsoft.com/office/officeart/2008/layout/VerticalCurvedList"/>
    <dgm:cxn modelId="{EDA90B6E-C4D4-4462-A5A0-94DA85E9E6FB}" srcId="{8975536B-B27D-432A-9056-CA0B996557D5}" destId="{49E8B25F-BF0C-4F66-B9BD-7A923F18A161}" srcOrd="1" destOrd="0" parTransId="{26CFFBB4-F0A3-429C-ACCB-3C5A703BAA9B}" sibTransId="{F8AB5E0B-0A57-46B2-A44C-1A3FAE2F3912}"/>
    <dgm:cxn modelId="{A5073058-AEF1-4D7D-B5B2-D58DDC5276B1}" srcId="{8975536B-B27D-432A-9056-CA0B996557D5}" destId="{7EE7CDA4-C210-4AE8-BBF1-02D842F44C1A}" srcOrd="0" destOrd="0" parTransId="{67348A3E-936D-48A6-A18B-73D518A49362}" sibTransId="{ABEC78CA-D32A-4597-8CF6-CCD2F2C60A47}"/>
    <dgm:cxn modelId="{F5BCDD7A-1079-4B35-8953-3BAF10548543}" type="presOf" srcId="{A7C00CBB-BC11-4380-8C81-130FFEECB783}" destId="{5B5D3A91-D757-47AC-AB72-520267ACE6C8}" srcOrd="0" destOrd="0" presId="urn:microsoft.com/office/officeart/2008/layout/VerticalCurvedList"/>
    <dgm:cxn modelId="{12BC2FE7-BD8E-4E90-A836-9BCD59D9F912}" type="presOf" srcId="{49E8B25F-BF0C-4F66-B9BD-7A923F18A161}" destId="{2721C369-0FAE-4573-922A-DFFA68C0881E}" srcOrd="0" destOrd="0" presId="urn:microsoft.com/office/officeart/2008/layout/VerticalCurvedList"/>
    <dgm:cxn modelId="{C50ACBFC-BBA3-4E55-B304-57696021FE0B}" type="presOf" srcId="{ABEC78CA-D32A-4597-8CF6-CCD2F2C60A47}" destId="{54E18371-D46C-4B35-BAAA-889A7C70D173}" srcOrd="0" destOrd="0" presId="urn:microsoft.com/office/officeart/2008/layout/VerticalCurvedList"/>
    <dgm:cxn modelId="{E20EF01F-1816-4D34-BEBE-AF119DCC726E}" type="presParOf" srcId="{4B5CD4D5-26D9-4652-B03D-7EFBCC5D2BF9}" destId="{438C31EC-84CA-47FE-9B38-EE5E9C877F6A}" srcOrd="0" destOrd="0" presId="urn:microsoft.com/office/officeart/2008/layout/VerticalCurvedList"/>
    <dgm:cxn modelId="{E0AEDCA9-7DD0-4FCA-98A9-5FEF7E874C1A}" type="presParOf" srcId="{438C31EC-84CA-47FE-9B38-EE5E9C877F6A}" destId="{8769E6B8-4B7E-42B2-80C8-65633F114C10}" srcOrd="0" destOrd="0" presId="urn:microsoft.com/office/officeart/2008/layout/VerticalCurvedList"/>
    <dgm:cxn modelId="{8FD690E2-6245-4AAB-A3E9-28626AC94284}" type="presParOf" srcId="{8769E6B8-4B7E-42B2-80C8-65633F114C10}" destId="{9E5C090C-962D-4F14-83D8-5C49A6102527}" srcOrd="0" destOrd="0" presId="urn:microsoft.com/office/officeart/2008/layout/VerticalCurvedList"/>
    <dgm:cxn modelId="{1DCDE759-6639-41B7-870B-A7394286AC5A}" type="presParOf" srcId="{8769E6B8-4B7E-42B2-80C8-65633F114C10}" destId="{54E18371-D46C-4B35-BAAA-889A7C70D173}" srcOrd="1" destOrd="0" presId="urn:microsoft.com/office/officeart/2008/layout/VerticalCurvedList"/>
    <dgm:cxn modelId="{C2864635-186B-4BE1-883F-70647E24513D}" type="presParOf" srcId="{8769E6B8-4B7E-42B2-80C8-65633F114C10}" destId="{C5756C99-06CB-4A7A-B91F-56F97B138DC9}" srcOrd="2" destOrd="0" presId="urn:microsoft.com/office/officeart/2008/layout/VerticalCurvedList"/>
    <dgm:cxn modelId="{1E74C0AF-6B59-4677-B6A6-D1F1B3676A66}" type="presParOf" srcId="{8769E6B8-4B7E-42B2-80C8-65633F114C10}" destId="{B2C428E8-8322-4BF7-8129-3B65AAEA1F5A}" srcOrd="3" destOrd="0" presId="urn:microsoft.com/office/officeart/2008/layout/VerticalCurvedList"/>
    <dgm:cxn modelId="{06C0E96C-04DD-4029-974A-87F9A3CA75FE}" type="presParOf" srcId="{438C31EC-84CA-47FE-9B38-EE5E9C877F6A}" destId="{3C82060B-E98A-45FB-B6E9-C71C72CD4D39}" srcOrd="1" destOrd="0" presId="urn:microsoft.com/office/officeart/2008/layout/VerticalCurvedList"/>
    <dgm:cxn modelId="{4EC38FB1-EBB5-45E2-B3E3-3708B769D095}" type="presParOf" srcId="{438C31EC-84CA-47FE-9B38-EE5E9C877F6A}" destId="{C0F97B84-9430-449E-A97A-E7F4A8517FC4}" srcOrd="2" destOrd="0" presId="urn:microsoft.com/office/officeart/2008/layout/VerticalCurvedList"/>
    <dgm:cxn modelId="{8F6E1A2A-8D65-4388-B121-001C78496FD0}" type="presParOf" srcId="{C0F97B84-9430-449E-A97A-E7F4A8517FC4}" destId="{3B83B324-74FC-484B-96C3-1C1E13E3E230}" srcOrd="0" destOrd="0" presId="urn:microsoft.com/office/officeart/2008/layout/VerticalCurvedList"/>
    <dgm:cxn modelId="{910646EE-0BD4-4E43-9CD4-D24D90B68073}" type="presParOf" srcId="{438C31EC-84CA-47FE-9B38-EE5E9C877F6A}" destId="{2721C369-0FAE-4573-922A-DFFA68C0881E}" srcOrd="3" destOrd="0" presId="urn:microsoft.com/office/officeart/2008/layout/VerticalCurvedList"/>
    <dgm:cxn modelId="{202118C9-9AD2-4D97-BA73-082AE52203D1}" type="presParOf" srcId="{438C31EC-84CA-47FE-9B38-EE5E9C877F6A}" destId="{186CC249-0166-4D02-B348-914D210FA711}" srcOrd="4" destOrd="0" presId="urn:microsoft.com/office/officeart/2008/layout/VerticalCurvedList"/>
    <dgm:cxn modelId="{48C015F8-2DEB-4017-B307-98D25FAC9A15}" type="presParOf" srcId="{186CC249-0166-4D02-B348-914D210FA711}" destId="{8DD45E6B-B7CF-4D32-8468-4BA930152F0E}" srcOrd="0" destOrd="0" presId="urn:microsoft.com/office/officeart/2008/layout/VerticalCurvedList"/>
    <dgm:cxn modelId="{BB59B170-FE08-4C3F-9207-FB606258DF57}" type="presParOf" srcId="{438C31EC-84CA-47FE-9B38-EE5E9C877F6A}" destId="{5B5D3A91-D757-47AC-AB72-520267ACE6C8}" srcOrd="5" destOrd="0" presId="urn:microsoft.com/office/officeart/2008/layout/VerticalCurvedList"/>
    <dgm:cxn modelId="{A28054E9-981C-421F-AB5E-734674FBE35F}" type="presParOf" srcId="{438C31EC-84CA-47FE-9B38-EE5E9C877F6A}" destId="{E5F66D00-7FB7-4176-91CD-50576B8CB91A}" srcOrd="6" destOrd="0" presId="urn:microsoft.com/office/officeart/2008/layout/VerticalCurvedList"/>
    <dgm:cxn modelId="{9B0F08EF-F3D7-4AEF-9B38-C397E35990DA}" type="presParOf" srcId="{E5F66D00-7FB7-4176-91CD-50576B8CB91A}" destId="{BE1FF96B-F164-45E3-B919-9E14FED7B80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E18371-D46C-4B35-BAAA-889A7C70D173}">
      <dsp:nvSpPr>
        <dsp:cNvPr id="0" name=""/>
        <dsp:cNvSpPr/>
      </dsp:nvSpPr>
      <dsp:spPr>
        <a:xfrm>
          <a:off x="-5104862" y="-782022"/>
          <a:ext cx="6079289" cy="6079289"/>
        </a:xfrm>
        <a:prstGeom prst="blockArc">
          <a:avLst>
            <a:gd name="adj1" fmla="val 18900000"/>
            <a:gd name="adj2" fmla="val 2700000"/>
            <a:gd name="adj3" fmla="val 355"/>
          </a:avLst>
        </a:pr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82060B-E98A-45FB-B6E9-C71C72CD4D39}">
      <dsp:nvSpPr>
        <dsp:cNvPr id="0" name=""/>
        <dsp:cNvSpPr/>
      </dsp:nvSpPr>
      <dsp:spPr>
        <a:xfrm>
          <a:off x="626716" y="451524"/>
          <a:ext cx="7732912" cy="903049"/>
        </a:xfrm>
        <a:prstGeom prst="rect">
          <a:avLst/>
        </a:prstGeom>
        <a:solidFill>
          <a:srgbClr val="18B4C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6795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b="0" i="0" kern="1200" dirty="0">
              <a:latin typeface="Arial" panose="020B0604020202020204" pitchFamily="34" charset="0"/>
              <a:cs typeface="Arial" panose="020B0604020202020204" pitchFamily="34" charset="0"/>
            </a:rPr>
            <a:t>Agencija omogućuje provedbu programa Europske unije u području znanosti, odgoja, obrazovanja i osposobljavanja te mladih i sporta u RH. </a:t>
          </a:r>
        </a:p>
      </dsp:txBody>
      <dsp:txXfrm>
        <a:off x="626716" y="451524"/>
        <a:ext cx="7732912" cy="903049"/>
      </dsp:txXfrm>
    </dsp:sp>
    <dsp:sp modelId="{3B83B324-74FC-484B-96C3-1C1E13E3E230}">
      <dsp:nvSpPr>
        <dsp:cNvPr id="0" name=""/>
        <dsp:cNvSpPr/>
      </dsp:nvSpPr>
      <dsp:spPr>
        <a:xfrm>
          <a:off x="96400" y="350270"/>
          <a:ext cx="1128811" cy="11288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85898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21C369-0FAE-4573-922A-DFFA68C0881E}">
      <dsp:nvSpPr>
        <dsp:cNvPr id="0" name=""/>
        <dsp:cNvSpPr/>
      </dsp:nvSpPr>
      <dsp:spPr>
        <a:xfrm>
          <a:off x="954974" y="1710645"/>
          <a:ext cx="7404654" cy="1093953"/>
        </a:xfrm>
        <a:prstGeom prst="rect">
          <a:avLst/>
        </a:prstGeom>
        <a:solidFill>
          <a:srgbClr val="18B4C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6795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b="0" i="0" kern="1200" dirty="0">
              <a:latin typeface="Arial" panose="020B0604020202020204" pitchFamily="34" charset="0"/>
              <a:cs typeface="Arial" panose="020B0604020202020204" pitchFamily="34" charset="0"/>
            </a:rPr>
            <a:t>Želimo da se što više korisnika iz Republike Hrvatske uključi u europski prostor obrazovanja, znanosti, mladih i sporta radi jačanja ljudskog i demokratskog potencijala, socijalne kohezije te konkurentnosti hrvatskog društva.</a:t>
          </a:r>
        </a:p>
      </dsp:txBody>
      <dsp:txXfrm>
        <a:off x="954974" y="1710645"/>
        <a:ext cx="7404654" cy="1093953"/>
      </dsp:txXfrm>
    </dsp:sp>
    <dsp:sp modelId="{8DD45E6B-B7CF-4D32-8468-4BA930152F0E}">
      <dsp:nvSpPr>
        <dsp:cNvPr id="0" name=""/>
        <dsp:cNvSpPr/>
      </dsp:nvSpPr>
      <dsp:spPr>
        <a:xfrm>
          <a:off x="390568" y="1693216"/>
          <a:ext cx="1128811" cy="11288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85898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5D3A91-D757-47AC-AB72-520267ACE6C8}">
      <dsp:nvSpPr>
        <dsp:cNvPr id="0" name=""/>
        <dsp:cNvSpPr/>
      </dsp:nvSpPr>
      <dsp:spPr>
        <a:xfrm>
          <a:off x="626716" y="3160671"/>
          <a:ext cx="7732912" cy="903049"/>
        </a:xfrm>
        <a:prstGeom prst="rect">
          <a:avLst/>
        </a:prstGeom>
        <a:solidFill>
          <a:srgbClr val="18B4C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6795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hr-HR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hr-HR" sz="1600" kern="1200" dirty="0">
              <a:latin typeface="Arial" panose="020B0604020202020204" pitchFamily="34" charset="0"/>
              <a:cs typeface="Arial" panose="020B0604020202020204" pitchFamily="34" charset="0"/>
            </a:rPr>
            <a:t>Javna ustanova osnovana 2007. Osnivač Vlada RH.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hr-HR" sz="1600" kern="1200" dirty="0">
              <a:latin typeface="Arial" panose="020B0604020202020204" pitchFamily="34" charset="0"/>
              <a:cs typeface="Arial" panose="020B0604020202020204" pitchFamily="34" charset="0"/>
            </a:rPr>
            <a:t>Nadležna tijela: MZO, SDUDM, EK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hr-HR" sz="1600" kern="1200" dirty="0">
              <a:latin typeface="Arial" panose="020B0604020202020204" pitchFamily="34" charset="0"/>
              <a:cs typeface="Arial" panose="020B0604020202020204" pitchFamily="34" charset="0"/>
            </a:rPr>
            <a:t>Naši programi: Erasmus+, Europske snage solidarnosti, Obzor Europa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hr-HR" sz="1600" kern="1200" dirty="0">
              <a:latin typeface="Arial" panose="020B0604020202020204" pitchFamily="34" charset="0"/>
              <a:cs typeface="Arial" panose="020B0604020202020204" pitchFamily="34" charset="0"/>
            </a:rPr>
            <a:t>   </a:t>
          </a:r>
        </a:p>
      </dsp:txBody>
      <dsp:txXfrm>
        <a:off x="626716" y="3160671"/>
        <a:ext cx="7732912" cy="903049"/>
      </dsp:txXfrm>
    </dsp:sp>
    <dsp:sp modelId="{BE1FF96B-F164-45E3-B919-9E14FED7B80C}">
      <dsp:nvSpPr>
        <dsp:cNvPr id="0" name=""/>
        <dsp:cNvSpPr/>
      </dsp:nvSpPr>
      <dsp:spPr>
        <a:xfrm>
          <a:off x="62310" y="3047790"/>
          <a:ext cx="1128811" cy="11288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49EE23-8ECD-4666-8E04-92A5831FF12F}" type="datetimeFigureOut">
              <a:rPr lang="en-GB" smtClean="0"/>
              <a:t>28/11/2022</a:t>
            </a:fld>
            <a:endParaRPr lang="en-GB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GB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34EE61-1933-4440-977C-F06FC3B5AD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624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  <a:p>
            <a:r>
              <a:rPr lang="hr-HR" dirty="0"/>
              <a:t>Slogan Agencije: </a:t>
            </a:r>
            <a:r>
              <a:rPr lang="hr-HR" i="1" dirty="0"/>
              <a:t>Pomažemo pretvoriti dobre ideje u uspješne projekte koji mijenjaju društvo nabolje. </a:t>
            </a:r>
          </a:p>
          <a:p>
            <a:r>
              <a:rPr lang="hr-HR" dirty="0"/>
              <a:t>Misija i vizija – Iz Godišnjega programa rada usvojenoga 14.1.2022.</a:t>
            </a:r>
          </a:p>
          <a:p>
            <a:r>
              <a:rPr lang="hr-HR" dirty="0"/>
              <a:t>SDUDM – Središnji državni ured za demografiju i mlade.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C1F3BC-CEC3-4BC8-B429-A75784814F47}" type="slidenum">
              <a:rPr lang="hr-HR" smtClean="0"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74404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E98547D-3A19-40FD-8121-C256A7F780B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602A33-89A9-473B-8A1A-14336F2FC3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7323"/>
            <a:ext cx="9144000" cy="113252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F384BD-7DC2-4A26-853D-5A194E240C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53400" y="3990109"/>
            <a:ext cx="3728258" cy="165838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41979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09F9D9D-54B1-4EE6-A807-F7C19CE3B9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55ED92-FBE9-4B05-8162-03C0B7BBF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5382" y="365126"/>
            <a:ext cx="8818418" cy="67396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19FD5-0B8B-40F8-9E30-9BDD202C1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4480"/>
            <a:ext cx="10515600" cy="462248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43955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87CCC-C685-43A2-8930-4CE17175A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C60BF-A736-425A-8935-8AAE2C608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84642-A4E9-4815-84D9-602E8C8A5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BB59-5AB4-44B3-B91E-261E7959A800}" type="datetimeFigureOut">
              <a:rPr lang="hr-HR" smtClean="0"/>
              <a:t>28.11.2022.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4A029-A8F8-4053-B730-42E932A01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B6825F-8B1F-4B51-9D81-3EE7EEE5A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230F-34F5-4F17-8A73-5B46CBB00C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93802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D635E-1CDF-4646-8809-C315D0A34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82BFF-BA64-42B8-B690-A938A1D7C0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C3AF89-03E2-4E46-972B-DB6DE6BF96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45DD7A-D608-4BFD-980D-AABD3150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BB59-5AB4-44B3-B91E-261E7959A800}" type="datetimeFigureOut">
              <a:rPr lang="hr-HR" smtClean="0"/>
              <a:t>28.11.2022.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4ED328-F1F2-40C5-ABAD-A0DBE1D1B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6ACFD2-2300-4A48-AAED-A284000DF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230F-34F5-4F17-8A73-5B46CBB00C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167444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75FF1-927B-455C-B99F-0ABD7BB43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621759-743A-41D7-929E-393BA140D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13C67F-DB44-48E5-BDD7-DEEEAF944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56C9D2-FCDA-4CAF-9967-E3028CDC6F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513B56-54E5-4543-B245-FD68FCEC84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D74D14-E205-4D49-83A9-79B29E8E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BB59-5AB4-44B3-B91E-261E7959A800}" type="datetimeFigureOut">
              <a:rPr lang="hr-HR" smtClean="0"/>
              <a:t>28.11.2022.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D5E6A2-B1EE-4764-9731-E0C65FACA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CA6F09-3341-42EB-A38A-D02FDF318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230F-34F5-4F17-8A73-5B46CBB00C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29504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1EDC6-E5BC-411D-B1B5-9C40F76A0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5B8274-F69E-4602-A1E3-64CB05E5A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BB59-5AB4-44B3-B91E-261E7959A800}" type="datetimeFigureOut">
              <a:rPr lang="hr-HR" smtClean="0"/>
              <a:t>28.11.2022.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541C29-7BBF-4B04-ADD9-A7E5E6BF8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750315-18DD-4E74-916E-39B7A464F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230F-34F5-4F17-8A73-5B46CBB00C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41457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E32FA1-7BFE-483E-9691-B517193C2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BB59-5AB4-44B3-B91E-261E7959A800}" type="datetimeFigureOut">
              <a:rPr lang="hr-HR" smtClean="0"/>
              <a:t>28.11.2022.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322E07-5788-465A-AC8C-22ADE789C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1BD91-2512-466F-AA6F-29F11EEDB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230F-34F5-4F17-8A73-5B46CBB00C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748982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B9B86-AC30-46F0-BFA7-5EB56939C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4B305-1208-4E5C-9CE1-2714A126A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9F6E0C-F86F-450F-8C78-DAE92820E8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DBF70E-BF1D-4543-83AA-2C590F30B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BB59-5AB4-44B3-B91E-261E7959A800}" type="datetimeFigureOut">
              <a:rPr lang="hr-HR" smtClean="0"/>
              <a:t>28.11.2022.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409F42-13DF-4959-AA69-B0D8EF01F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988008-EFAD-4F32-AF12-72E639F3C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230F-34F5-4F17-8A73-5B46CBB00C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20959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07D43-FD13-4436-AE73-5A57F3E08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FBF6A4-09B2-40D4-9F61-448EDCF5B7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E5C4B1-F0D8-48A3-942B-AC20D15326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FD05DF-B97D-4C50-93F5-616665273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BB59-5AB4-44B3-B91E-261E7959A800}" type="datetimeFigureOut">
              <a:rPr lang="hr-HR" smtClean="0"/>
              <a:t>28.11.2022.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F27CDF-A7CF-4D08-9C67-F83034060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1EB956-0D4A-4382-A2BF-807A540DB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230F-34F5-4F17-8A73-5B46CBB00C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59470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633EF-D147-40F4-A8B4-BF765751B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F3CA4F-FA36-4814-9C38-056C21605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8CC64E-DB70-4299-8C64-9326F034C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BB59-5AB4-44B3-B91E-261E7959A800}" type="datetimeFigureOut">
              <a:rPr lang="hr-HR" smtClean="0"/>
              <a:t>28.11.2022.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B20C7-EBEC-48B0-B14B-D9F1F8981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F4134-1DCA-4F0C-9043-7222CE91F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230F-34F5-4F17-8A73-5B46CBB00C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17614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AD91A9-D37E-4FE9-90FB-DA067226AF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432633-8D0B-423B-A491-0267EFD34E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3C3847-A7FC-4A28-917A-EC1E952E0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BB59-5AB4-44B3-B91E-261E7959A800}" type="datetimeFigureOut">
              <a:rPr lang="hr-HR" smtClean="0"/>
              <a:t>28.11.2022.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540EC-7E80-4713-ADE9-DE3455EAB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D971D9-2E0D-4688-A254-C3613D9F6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230F-34F5-4F17-8A73-5B46CBB00C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35970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09F9D9D-54B1-4EE6-A807-F7C19CE3B9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55ED92-FBE9-4B05-8162-03C0B7BBF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5382" y="365126"/>
            <a:ext cx="8818418" cy="67396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19FD5-0B8B-40F8-9E30-9BDD202C1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4480"/>
            <a:ext cx="10515600" cy="462248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69730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09F9D9D-54B1-4EE6-A807-F7C19CE3B9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55ED92-FBE9-4B05-8162-03C0B7BBF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5382" y="365126"/>
            <a:ext cx="8818418" cy="67396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19FD5-0B8B-40F8-9E30-9BDD202C1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4480"/>
            <a:ext cx="10515600" cy="462248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42809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09F9D9D-54B1-4EE6-A807-F7C19CE3B9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55ED92-FBE9-4B05-8162-03C0B7BBF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5382" y="365126"/>
            <a:ext cx="8818418" cy="67396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19FD5-0B8B-40F8-9E30-9BDD202C1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4480"/>
            <a:ext cx="10515600" cy="462248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20495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09F9D9D-54B1-4EE6-A807-F7C19CE3B9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55ED92-FBE9-4B05-8162-03C0B7BBF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5382" y="365126"/>
            <a:ext cx="8818418" cy="67396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19FD5-0B8B-40F8-9E30-9BDD202C1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4480"/>
            <a:ext cx="10515600" cy="462248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58162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09F9D9D-54B1-4EE6-A807-F7C19CE3B9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55ED92-FBE9-4B05-8162-03C0B7BBF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5382" y="365126"/>
            <a:ext cx="8818418" cy="67396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19FD5-0B8B-40F8-9E30-9BDD202C1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4480"/>
            <a:ext cx="10515600" cy="462248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50351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09F9D9D-54B1-4EE6-A807-F7C19CE3B9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55ED92-FBE9-4B05-8162-03C0B7BBF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5382" y="365126"/>
            <a:ext cx="8818418" cy="67396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19FD5-0B8B-40F8-9E30-9BDD202C1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4480"/>
            <a:ext cx="10515600" cy="462248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085017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09F9D9D-54B1-4EE6-A807-F7C19CE3B9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55ED92-FBE9-4B05-8162-03C0B7BBF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5382" y="365126"/>
            <a:ext cx="8818418" cy="67396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19FD5-0B8B-40F8-9E30-9BDD202C1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4480"/>
            <a:ext cx="10515600" cy="462248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10205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09F9D9D-54B1-4EE6-A807-F7C19CE3B9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55ED92-FBE9-4B05-8162-03C0B7BBF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5382" y="365126"/>
            <a:ext cx="8818418" cy="67396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19FD5-0B8B-40F8-9E30-9BDD202C1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4480"/>
            <a:ext cx="10515600" cy="462248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20293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EAEA90-7A77-4CE3-9E4A-19B941CD8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85DA6B-920D-4E98-ABD8-83E015F04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12578-5CA4-4D89-857D-95454994F8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ABB59-5AB4-44B3-B91E-261E7959A800}" type="datetimeFigureOut">
              <a:rPr lang="hr-HR" smtClean="0"/>
              <a:t>28.11.2022.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ED8CED-4833-4025-A60C-CB5245AD70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E1DB36-E579-4051-98E8-B95EB6CD91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8230F-34F5-4F17-8A73-5B46CBB00C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92729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7" r:id="rId3"/>
    <p:sldLayoutId id="2147483666" r:id="rId4"/>
    <p:sldLayoutId id="2147483665" r:id="rId5"/>
    <p:sldLayoutId id="2147483664" r:id="rId6"/>
    <p:sldLayoutId id="2147483663" r:id="rId7"/>
    <p:sldLayoutId id="2147483662" r:id="rId8"/>
    <p:sldLayoutId id="2147483661" r:id="rId9"/>
    <p:sldLayoutId id="2147483660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56" r:id="rId16"/>
    <p:sldLayoutId id="2147483657" r:id="rId17"/>
    <p:sldLayoutId id="2147483658" r:id="rId18"/>
    <p:sldLayoutId id="214748365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hyperlink" Target="https://www.peoplematters.in/article/hiring/design-thinking-for-recruitment-workforce-development-20085" TargetMode="External"/><Relationship Id="rId3" Type="http://schemas.openxmlformats.org/officeDocument/2006/relationships/image" Target="../media/image13.png"/><Relationship Id="rId7" Type="http://schemas.openxmlformats.org/officeDocument/2006/relationships/hyperlink" Target="http://teachernuha.blogspot.co.uk/2012/09/writing-informal-letter.html" TargetMode="External"/><Relationship Id="rId12" Type="http://schemas.openxmlformats.org/officeDocument/2006/relationships/image" Target="../media/image17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11" Type="http://schemas.openxmlformats.org/officeDocument/2006/relationships/hyperlink" Target="https://openclipart.org/detail/196387" TargetMode="External"/><Relationship Id="rId5" Type="http://schemas.openxmlformats.org/officeDocument/2006/relationships/hyperlink" Target="https://creativecommons.org/licenses/by-nc/3.0/" TargetMode="External"/><Relationship Id="rId10" Type="http://schemas.openxmlformats.org/officeDocument/2006/relationships/image" Target="../media/image16.png"/><Relationship Id="rId4" Type="http://schemas.openxmlformats.org/officeDocument/2006/relationships/hyperlink" Target="https://freepngimg.com/png/26880-speaking-transparent" TargetMode="External"/><Relationship Id="rId9" Type="http://schemas.openxmlformats.org/officeDocument/2006/relationships/hyperlink" Target="http://www.publicdomainfiles.com/show_file.php?id=13526017814384" TargetMode="External"/><Relationship Id="rId14" Type="http://schemas.openxmlformats.org/officeDocument/2006/relationships/hyperlink" Target="https://creativecommons.org/licenses/by-nc-sa/3.0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file:///C:\Program%20Files\Inknoe%20ClassPoint\Images\word_count_without%20result_default.pn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gsouto-digitalteacher.blogspot.com/2020/11/apps-in-education-google-lens-app-to.html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3tCi7jY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utenberg.org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rewordify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https://www.canva.com/design/DAEQXxGvMhk/cyd0Sk7RljrBFfXqmUDoCw/watch?utm_content=DAEQXxGvMhk&amp;utm_campaign=designshare&amp;utm_medium=link&amp;utm_source=publishsharelink" TargetMode="External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bit.ly/etwkonf22canv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sv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hyperlink" Target="https://indianmakeupways.blogspot.com/2011/07/what-pleasant-surprise.html" TargetMode="External"/><Relationship Id="rId7" Type="http://schemas.openxmlformats.org/officeDocument/2006/relationships/hyperlink" Target="https://flickr.com/photos/litandmore/2198963198" TargetMode="External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11" Type="http://schemas.openxmlformats.org/officeDocument/2006/relationships/hyperlink" Target="https://www.pngall.com/learn-more-button-png" TargetMode="External"/><Relationship Id="rId5" Type="http://schemas.openxmlformats.org/officeDocument/2006/relationships/hyperlink" Target="https://www.pxfuel.com/en/free-photo-qlhsc" TargetMode="External"/><Relationship Id="rId10" Type="http://schemas.openxmlformats.org/officeDocument/2006/relationships/image" Target="../media/image44.png"/><Relationship Id="rId4" Type="http://schemas.openxmlformats.org/officeDocument/2006/relationships/image" Target="../media/image41.jpg"/><Relationship Id="rId9" Type="http://schemas.openxmlformats.org/officeDocument/2006/relationships/hyperlink" Target="https://www.publicdomainpictures.net/view-image.php?image=354246&amp;picture=-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3E9EKB7" TargetMode="External"/><Relationship Id="rId7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it.ly/etwkonfcanvagovor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a.eu/youth/year-of-youth_hr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A5A958DB-090D-2E52-793E-4D17EBF6B9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94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55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EBF1279B-E8E2-36DE-C250-F51D548BA6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28" t="43830" r="48776" b="27801"/>
          <a:stretch/>
        </p:blipFill>
        <p:spPr>
          <a:xfrm>
            <a:off x="1663107" y="1293779"/>
            <a:ext cx="8865786" cy="361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13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6C725A40-D859-F4B8-F44A-EECF8E3162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05" t="29744" r="58591" b="59999"/>
          <a:stretch/>
        </p:blipFill>
        <p:spPr>
          <a:xfrm>
            <a:off x="2188722" y="237242"/>
            <a:ext cx="8773346" cy="169261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0FF0607E-356E-4A96-134B-4EB1AFEB26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6357" b="11456"/>
          <a:stretch/>
        </p:blipFill>
        <p:spPr>
          <a:xfrm>
            <a:off x="243928" y="3818666"/>
            <a:ext cx="2094401" cy="1729975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2A6EE7EE-8DF0-AEF4-DEF0-CEFB71D821FA}"/>
              </a:ext>
            </a:extLst>
          </p:cNvPr>
          <p:cNvSpPr txBox="1"/>
          <p:nvPr/>
        </p:nvSpPr>
        <p:spPr>
          <a:xfrm>
            <a:off x="10594586" y="5233148"/>
            <a:ext cx="1593949" cy="307777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hr-HR" sz="700" dirty="0">
                <a:solidFill>
                  <a:srgbClr val="FFFFFF"/>
                </a:solidFill>
                <a:hlinkClick r:id="rId4" tooltip="https://freepngimg.com/png/26880-speaking-transparen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 fotografija</a:t>
            </a:r>
            <a:r>
              <a:rPr lang="hr-HR" sz="700" dirty="0">
                <a:solidFill>
                  <a:srgbClr val="FFFFFF"/>
                </a:solidFill>
              </a:rPr>
              <a:t> korisnika Nepoznat autor: licenca </a:t>
            </a:r>
            <a:r>
              <a:rPr lang="hr-HR" sz="700" dirty="0">
                <a:solidFill>
                  <a:srgbClr val="FFFFFF"/>
                </a:solidFill>
                <a:hlinkClick r:id="rId5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hr-HR" sz="700" dirty="0">
              <a:solidFill>
                <a:srgbClr val="FFFFFF"/>
              </a:solidFill>
            </a:endParaRPr>
          </a:p>
        </p:txBody>
      </p:sp>
      <p:pic>
        <p:nvPicPr>
          <p:cNvPr id="7" name="Slika 6" descr="Slika na kojoj se prikazuje isječak crteža&#10;&#10;Opis je automatski generiran">
            <a:extLst>
              <a:ext uri="{FF2B5EF4-FFF2-40B4-BE49-F238E27FC236}">
                <a16:creationId xmlns:a16="http://schemas.microsoft.com/office/drawing/2014/main" id="{AE512BAE-AD5A-0380-850B-38692DB98F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9166" r="4" b="3075"/>
          <a:stretch/>
        </p:blipFill>
        <p:spPr>
          <a:xfrm>
            <a:off x="1774341" y="2897412"/>
            <a:ext cx="1822548" cy="1692614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2A96F505-472F-9837-7E1E-6EB8C96D9F8D}"/>
              </a:ext>
            </a:extLst>
          </p:cNvPr>
          <p:cNvSpPr txBox="1"/>
          <p:nvPr/>
        </p:nvSpPr>
        <p:spPr>
          <a:xfrm>
            <a:off x="9566369" y="4358075"/>
            <a:ext cx="1040758" cy="415498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hr-HR" sz="700" dirty="0">
                <a:solidFill>
                  <a:srgbClr val="FFFFFF"/>
                </a:solidFill>
                <a:hlinkClick r:id="rId7" tooltip="http://teachernuha.blogspot.co.uk/2012/09/writing-informal-letter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 fotografija</a:t>
            </a:r>
            <a:r>
              <a:rPr lang="hr-HR" sz="700" dirty="0">
                <a:solidFill>
                  <a:srgbClr val="FFFFFF"/>
                </a:solidFill>
              </a:rPr>
              <a:t> korisnika Nepoznat autor: licenca </a:t>
            </a:r>
            <a:r>
              <a:rPr lang="hr-HR" sz="700" dirty="0">
                <a:solidFill>
                  <a:srgbClr val="FFFFFF"/>
                </a:solidFill>
                <a:hlinkClick r:id="rId5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hr-HR" sz="700" dirty="0">
              <a:solidFill>
                <a:srgbClr val="FFFFFF"/>
              </a:solidFill>
            </a:endParaRP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602CC524-EC55-514F-A6A6-478FA28BEDF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t="8784" r="-1" b="8573"/>
          <a:stretch/>
        </p:blipFill>
        <p:spPr>
          <a:xfrm>
            <a:off x="9260871" y="2931683"/>
            <a:ext cx="1651755" cy="1382315"/>
          </a:xfrm>
          <a:custGeom>
            <a:avLst/>
            <a:gdLst/>
            <a:ahLst/>
            <a:cxnLst/>
            <a:rect l="l" t="t" r="r" b="b"/>
            <a:pathLst>
              <a:path w="4064598" h="3401568">
                <a:moveTo>
                  <a:pt x="749132" y="0"/>
                </a:moveTo>
                <a:lnTo>
                  <a:pt x="4064598" y="0"/>
                </a:lnTo>
                <a:lnTo>
                  <a:pt x="4059963" y="268360"/>
                </a:lnTo>
                <a:cubicBezTo>
                  <a:pt x="4022649" y="1346093"/>
                  <a:pt x="3782591" y="2345514"/>
                  <a:pt x="3394516" y="3186502"/>
                </a:cubicBezTo>
                <a:lnTo>
                  <a:pt x="3290055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717D9856-5EF8-B34F-4FF5-03F8E568677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918" r="20037" b="4"/>
          <a:stretch/>
        </p:blipFill>
        <p:spPr>
          <a:xfrm>
            <a:off x="10876618" y="3818666"/>
            <a:ext cx="1311917" cy="1218657"/>
          </a:xfrm>
          <a:custGeom>
            <a:avLst/>
            <a:gdLst/>
            <a:ahLst/>
            <a:cxnLst/>
            <a:rect l="l" t="t" r="r" b="b"/>
            <a:pathLst>
              <a:path w="3661880" h="3401568">
                <a:moveTo>
                  <a:pt x="774544" y="0"/>
                </a:moveTo>
                <a:lnTo>
                  <a:pt x="3661880" y="0"/>
                </a:lnTo>
                <a:lnTo>
                  <a:pt x="3661880" y="3401568"/>
                </a:lnTo>
                <a:lnTo>
                  <a:pt x="0" y="3401568"/>
                </a:lnTo>
                <a:lnTo>
                  <a:pt x="104462" y="3186501"/>
                </a:lnTo>
                <a:cubicBezTo>
                  <a:pt x="492537" y="2345513"/>
                  <a:pt x="732594" y="1346092"/>
                  <a:pt x="769909" y="268359"/>
                </a:cubicBezTo>
                <a:close/>
              </a:path>
            </a:pathLst>
          </a:cu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1045B832-5A2D-0D64-01BC-A4DD32983B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3905908" y="1908216"/>
            <a:ext cx="4893787" cy="2752755"/>
          </a:xfrm>
          <a:prstGeom prst="rect">
            <a:avLst/>
          </a:prstGeom>
        </p:spPr>
      </p:pic>
      <p:sp>
        <p:nvSpPr>
          <p:cNvPr id="16" name="TekstniOkvir 15">
            <a:extLst>
              <a:ext uri="{FF2B5EF4-FFF2-40B4-BE49-F238E27FC236}">
                <a16:creationId xmlns:a16="http://schemas.microsoft.com/office/drawing/2014/main" id="{56741EAB-82FD-9B98-6F86-01EB123159E3}"/>
              </a:ext>
            </a:extLst>
          </p:cNvPr>
          <p:cNvSpPr txBox="1"/>
          <p:nvPr/>
        </p:nvSpPr>
        <p:spPr>
          <a:xfrm>
            <a:off x="4909606" y="4683653"/>
            <a:ext cx="33315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900" dirty="0">
                <a:hlinkClick r:id="rId13" tooltip="https://www.peoplematters.in/article/hiring/design-thinking-for-recruitment-workforce-development-20085"/>
              </a:rPr>
              <a:t>Ta fotografija</a:t>
            </a:r>
            <a:r>
              <a:rPr lang="hr-HR" sz="900" dirty="0"/>
              <a:t> korisnika Nepoznat autor: licenca </a:t>
            </a:r>
            <a:r>
              <a:rPr lang="hr-HR" sz="900" dirty="0">
                <a:hlinkClick r:id="rId14" tooltip="https://creativecommons.org/licenses/by-nc-sa/3.0/"/>
              </a:rPr>
              <a:t>CC BY-SA-NC</a:t>
            </a:r>
            <a:endParaRPr lang="hr-HR" sz="900" dirty="0"/>
          </a:p>
        </p:txBody>
      </p:sp>
    </p:spTree>
    <p:extLst>
      <p:ext uri="{BB962C8B-B14F-4D97-AF65-F5344CB8AC3E}">
        <p14:creationId xmlns:p14="http://schemas.microsoft.com/office/powerpoint/2010/main" val="100664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693563-F285-F666-E7CF-F9C3D70EB06D}"/>
              </a:ext>
            </a:extLst>
          </p:cNvPr>
          <p:cNvSpPr txBox="1"/>
          <p:nvPr/>
        </p:nvSpPr>
        <p:spPr>
          <a:xfrm>
            <a:off x="2413237" y="356120"/>
            <a:ext cx="238958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cs typeface="Calibri"/>
              </a:rPr>
              <a:t>PRIPREMA</a:t>
            </a:r>
            <a:endParaRPr lang="en-US" dirty="0">
              <a:cs typeface="Calibri"/>
            </a:endParaRPr>
          </a:p>
        </p:txBody>
      </p:sp>
      <p:pic>
        <p:nvPicPr>
          <p:cNvPr id="3" name="Picture 1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4B2EF79-4DE0-FD65-CEF6-8D7CE5FF0F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8" t="11778" r="45895" b="57555"/>
          <a:stretch/>
        </p:blipFill>
        <p:spPr>
          <a:xfrm>
            <a:off x="755177" y="1190341"/>
            <a:ext cx="10327963" cy="3490426"/>
          </a:xfrm>
          <a:prstGeom prst="rect">
            <a:avLst/>
          </a:prstGeom>
        </p:spPr>
      </p:pic>
      <p:pic>
        <p:nvPicPr>
          <p:cNvPr id="11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53A61F8-C8BD-0F00-F229-94AAEA7B2C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257" r="-109" b="10506"/>
          <a:stretch/>
        </p:blipFill>
        <p:spPr>
          <a:xfrm>
            <a:off x="334370" y="1053864"/>
            <a:ext cx="11511892" cy="4978580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9904323E-03E6-DBB3-C559-884BAA267EB4}"/>
              </a:ext>
            </a:extLst>
          </p:cNvPr>
          <p:cNvSpPr txBox="1"/>
          <p:nvPr/>
        </p:nvSpPr>
        <p:spPr>
          <a:xfrm>
            <a:off x="2942203" y="3250766"/>
            <a:ext cx="1331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/>
              <a:t>25531</a:t>
            </a:r>
          </a:p>
        </p:txBody>
      </p:sp>
      <p:sp>
        <p:nvSpPr>
          <p:cNvPr id="5" name="Strelica: desno 4">
            <a:extLst>
              <a:ext uri="{FF2B5EF4-FFF2-40B4-BE49-F238E27FC236}">
                <a16:creationId xmlns:a16="http://schemas.microsoft.com/office/drawing/2014/main" id="{8550DD99-9C44-6105-4DDD-865C1A97BFD3}"/>
              </a:ext>
            </a:extLst>
          </p:cNvPr>
          <p:cNvSpPr/>
          <p:nvPr/>
        </p:nvSpPr>
        <p:spPr>
          <a:xfrm>
            <a:off x="4273851" y="3472613"/>
            <a:ext cx="972851" cy="141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2408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01958D1-F9DF-7243-20DF-DE06425BA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5382" y="258594"/>
            <a:ext cx="8818418" cy="673966"/>
          </a:xfrm>
        </p:spPr>
        <p:txBody>
          <a:bodyPr>
            <a:normAutofit fontScale="90000"/>
          </a:bodyPr>
          <a:lstStyle/>
          <a:p>
            <a:r>
              <a:rPr lang="hr-HR" dirty="0"/>
              <a:t>Pisanje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F5DC4F6-0DA3-7ECC-2708-B09672143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7758"/>
            <a:ext cx="10515600" cy="462248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dirty="0"/>
              <a:t>Koje digitalne alate koristite za razvijanje vještine pisanja?</a:t>
            </a:r>
          </a:p>
          <a:p>
            <a:pPr marL="0" indent="0">
              <a:buNone/>
            </a:pPr>
            <a:endParaRPr lang="hr-HR" dirty="0">
              <a:cs typeface="Calibri"/>
            </a:endParaRPr>
          </a:p>
          <a:p>
            <a:pPr marL="0" indent="0">
              <a:buNone/>
            </a:pPr>
            <a:endParaRPr lang="hr-HR" dirty="0">
              <a:cs typeface="Calibri"/>
            </a:endParaRPr>
          </a:p>
        </p:txBody>
      </p:sp>
      <p:pic>
        <p:nvPicPr>
          <p:cNvPr id="5" name="btnInknoeActivity">
            <a:extLst>
              <a:ext uri="{FF2B5EF4-FFF2-40B4-BE49-F238E27FC236}">
                <a16:creationId xmlns:a16="http://schemas.microsoft.com/office/drawing/2014/main" id="{11405A63-8A05-1931-2FC2-FE29C3180FF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564" y="2442210"/>
            <a:ext cx="7995298" cy="205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84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vitak: vodoravno 3">
            <a:extLst>
              <a:ext uri="{FF2B5EF4-FFF2-40B4-BE49-F238E27FC236}">
                <a16:creationId xmlns:a16="http://schemas.microsoft.com/office/drawing/2014/main" id="{CF731BCD-648E-FBD6-BCA3-9C810E7EBAA7}"/>
              </a:ext>
            </a:extLst>
          </p:cNvPr>
          <p:cNvSpPr/>
          <p:nvPr/>
        </p:nvSpPr>
        <p:spPr>
          <a:xfrm>
            <a:off x="1713390" y="1740023"/>
            <a:ext cx="8717872" cy="1118587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45E73E7-57B3-3BAB-9FA7-8D4AD5AD0959}"/>
              </a:ext>
            </a:extLst>
          </p:cNvPr>
          <p:cNvSpPr>
            <a:spLocks noGrp="1"/>
          </p:cNvSpPr>
          <p:nvPr>
            <p:ph idx="1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marL="0" indent="0" algn="ctr">
              <a:buNone/>
            </a:pPr>
            <a:endParaRPr lang="hr-HR" dirty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  <a:p>
            <a:pPr marL="0" indent="0" algn="ctr">
              <a:buNone/>
            </a:pPr>
            <a:r>
              <a:rPr lang="hr-HR" sz="3200" dirty="0" err="1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Reading</a:t>
            </a:r>
            <a:r>
              <a:rPr lang="hr-HR" sz="32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 </a:t>
            </a:r>
            <a:r>
              <a:rPr lang="hr-HR" sz="3200" dirty="0" err="1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is</a:t>
            </a:r>
            <a:r>
              <a:rPr lang="hr-HR" sz="32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 </a:t>
            </a:r>
            <a:r>
              <a:rPr lang="hr-HR" sz="3200" dirty="0" err="1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like</a:t>
            </a:r>
            <a:r>
              <a:rPr lang="hr-HR" sz="32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 </a:t>
            </a:r>
            <a:r>
              <a:rPr lang="hr-HR" sz="3200" dirty="0" err="1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breathing</a:t>
            </a:r>
            <a:r>
              <a:rPr lang="hr-HR" sz="32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 </a:t>
            </a:r>
            <a:r>
              <a:rPr lang="hr-HR" sz="3200" dirty="0" err="1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in</a:t>
            </a:r>
            <a:r>
              <a:rPr lang="hr-HR" sz="32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, </a:t>
            </a:r>
            <a:r>
              <a:rPr lang="hr-HR" sz="3200" dirty="0" err="1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writing</a:t>
            </a:r>
            <a:r>
              <a:rPr lang="hr-HR" sz="32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 </a:t>
            </a:r>
            <a:r>
              <a:rPr lang="hr-HR" sz="3200" dirty="0" err="1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is</a:t>
            </a:r>
            <a:r>
              <a:rPr lang="hr-HR" sz="32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 </a:t>
            </a:r>
            <a:r>
              <a:rPr lang="hr-HR" sz="3200" dirty="0" err="1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like</a:t>
            </a:r>
            <a:r>
              <a:rPr lang="hr-HR" sz="32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 </a:t>
            </a:r>
            <a:r>
              <a:rPr lang="hr-HR" sz="3200" dirty="0" err="1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breathing</a:t>
            </a:r>
            <a:r>
              <a:rPr lang="hr-HR" sz="32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 </a:t>
            </a:r>
            <a:r>
              <a:rPr lang="hr-HR" sz="3200" dirty="0" err="1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out</a:t>
            </a:r>
            <a:r>
              <a:rPr lang="hr-HR" sz="32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…</a:t>
            </a:r>
          </a:p>
          <a:p>
            <a:pPr marL="0" indent="0" algn="ctr">
              <a:buNone/>
            </a:pPr>
            <a:r>
              <a:rPr lang="hr-HR" sz="3200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                                                               </a:t>
            </a:r>
            <a:r>
              <a:rPr lang="hr-HR" dirty="0" err="1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Pam</a:t>
            </a:r>
            <a:r>
              <a:rPr lang="hr-HR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 </a:t>
            </a:r>
            <a:r>
              <a:rPr lang="hr-HR" dirty="0" err="1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Allyn</a:t>
            </a:r>
            <a:endParaRPr lang="hr-HR" dirty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716112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67254738-26D7-B51F-0866-F47706FDBEF8}"/>
              </a:ext>
            </a:extLst>
          </p:cNvPr>
          <p:cNvSpPr txBox="1"/>
          <p:nvPr/>
        </p:nvSpPr>
        <p:spPr>
          <a:xfrm>
            <a:off x="711200" y="1239520"/>
            <a:ext cx="110032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OŠ (1) EJ A.8.1. Razumije tekst srednje dužine i poznate tematike pri slušanju i čitanju.</a:t>
            </a:r>
          </a:p>
          <a:p>
            <a:endParaRPr lang="hr-HR" sz="2400" dirty="0"/>
          </a:p>
          <a:p>
            <a:r>
              <a:rPr lang="hr-HR" sz="2400" dirty="0"/>
              <a:t>Razrada: </a:t>
            </a:r>
          </a:p>
          <a:p>
            <a:r>
              <a:rPr lang="hr-HR" sz="2400" dirty="0"/>
              <a:t>• globalno i selektivno razumije tekst </a:t>
            </a:r>
          </a:p>
          <a:p>
            <a:r>
              <a:rPr lang="hr-HR" sz="2400" dirty="0"/>
              <a:t>• izdvaja ključne i specifične informacije</a:t>
            </a: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023C736-B843-2C87-1742-AEE73D89B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Zadatak: čitanje s razumijevanjem 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EEA4D1A-7623-917B-9669-66600F4650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9" t="19299" r="9594" b="13516"/>
          <a:stretch/>
        </p:blipFill>
        <p:spPr>
          <a:xfrm>
            <a:off x="77964" y="1037131"/>
            <a:ext cx="12036071" cy="508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76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11E9A57-4BCD-C833-236B-780895579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Google objektiv – besplatna aplikacija</a:t>
            </a:r>
          </a:p>
        </p:txBody>
      </p:sp>
      <p:pic>
        <p:nvPicPr>
          <p:cNvPr id="5" name="Rezervirano mjesto sadržaja 4" descr="Slika na kojoj se prikazuje tekst&#10;&#10;Opis je automatski generiran">
            <a:extLst>
              <a:ext uri="{FF2B5EF4-FFF2-40B4-BE49-F238E27FC236}">
                <a16:creationId xmlns:a16="http://schemas.microsoft.com/office/drawing/2014/main" id="{51111A97-65A7-5231-56AF-0E527240D5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056676" y="2150893"/>
            <a:ext cx="8078647" cy="3741035"/>
          </a:xfr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90A01920-DC73-DAB1-AE28-3EDF67873D5C}"/>
              </a:ext>
            </a:extLst>
          </p:cNvPr>
          <p:cNvSpPr txBox="1"/>
          <p:nvPr/>
        </p:nvSpPr>
        <p:spPr>
          <a:xfrm>
            <a:off x="2069124" y="5832670"/>
            <a:ext cx="7805169" cy="233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900">
                <a:hlinkClick r:id="rId3" tooltip="https://gsouto-digitalteacher.blogspot.com/2020/11/apps-in-education-google-lens-app-to.html"/>
              </a:rPr>
              <a:t>Ta fotografija</a:t>
            </a:r>
            <a:r>
              <a:rPr lang="hr-HR" sz="900"/>
              <a:t> korisnika Nepoznat autor: licenca </a:t>
            </a:r>
            <a:r>
              <a:rPr lang="hr-HR" sz="900">
                <a:hlinkClick r:id="rId4" tooltip="https://creativecommons.org/licenses/by-nc-nd/3.0/"/>
              </a:rPr>
              <a:t>CC BY-NC-ND</a:t>
            </a:r>
            <a:endParaRPr lang="hr-HR" sz="900"/>
          </a:p>
        </p:txBody>
      </p:sp>
    </p:spTree>
    <p:extLst>
      <p:ext uri="{BB962C8B-B14F-4D97-AF65-F5344CB8AC3E}">
        <p14:creationId xmlns:p14="http://schemas.microsoft.com/office/powerpoint/2010/main" val="17322005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R code for this padlet">
            <a:extLst>
              <a:ext uri="{FF2B5EF4-FFF2-40B4-BE49-F238E27FC236}">
                <a16:creationId xmlns:a16="http://schemas.microsoft.com/office/drawing/2014/main" id="{A82B4C33-0552-7E71-FFEC-A0E7EFA47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257" y="2719513"/>
            <a:ext cx="2918298" cy="291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6FA79D55-5D0F-190A-705B-BD8EC2A15176}"/>
              </a:ext>
            </a:extLst>
          </p:cNvPr>
          <p:cNvSpPr txBox="1"/>
          <p:nvPr/>
        </p:nvSpPr>
        <p:spPr>
          <a:xfrm>
            <a:off x="9102548" y="1500327"/>
            <a:ext cx="20397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hlinkClick r:id="rId3"/>
              </a:rPr>
              <a:t>http://bit.ly/3tCi7jY</a:t>
            </a:r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7F3D65B8-E97A-0894-788A-BC64E7902BCD}"/>
              </a:ext>
            </a:extLst>
          </p:cNvPr>
          <p:cNvSpPr txBox="1"/>
          <p:nvPr/>
        </p:nvSpPr>
        <p:spPr>
          <a:xfrm>
            <a:off x="2885440" y="904240"/>
            <a:ext cx="255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hlinkClick r:id="rId3"/>
              </a:rPr>
              <a:t>Potraga za fotografijama</a:t>
            </a:r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158510D-9310-8F11-3C9B-3833BE0295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" t="19704" r="35416" b="17792"/>
          <a:stretch/>
        </p:blipFill>
        <p:spPr>
          <a:xfrm>
            <a:off x="528320" y="1500327"/>
            <a:ext cx="7721600" cy="428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7519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B741D4E-D994-D037-30B5-E4736F4FA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>
                <a:ea typeface="Calibri Light"/>
                <a:cs typeface="Calibri Light"/>
              </a:rPr>
              <a:t>Vještina čitanja u II. razredu opće gimnazije  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FB2DF18-B51C-7051-0186-778DB4FFA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25" y="1198116"/>
            <a:ext cx="6486525" cy="471214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hr-HR">
                <a:ea typeface="Calibri" panose="020F0502020204030204"/>
                <a:cs typeface="Calibri" panose="020F0502020204030204"/>
              </a:rPr>
              <a:t>Odgojno-obrazovni ishod </a:t>
            </a:r>
            <a:endParaRPr lang="en-US"/>
          </a:p>
          <a:p>
            <a:pPr>
              <a:buNone/>
            </a:pPr>
            <a:r>
              <a:rPr lang="hr-HR">
                <a:ea typeface="+mn-lt"/>
                <a:cs typeface="+mn-lt"/>
              </a:rPr>
              <a:t>SŠ (1) EJ A.2.2.</a:t>
            </a:r>
            <a:endParaRPr lang="hr-HR"/>
          </a:p>
          <a:p>
            <a:pPr>
              <a:buNone/>
            </a:pPr>
            <a:r>
              <a:rPr lang="hr-HR">
                <a:ea typeface="+mn-lt"/>
                <a:cs typeface="+mn-lt"/>
              </a:rPr>
              <a:t>Analizira prilagođene književne tekstove.</a:t>
            </a:r>
            <a:endParaRPr lang="hr-HR"/>
          </a:p>
          <a:p>
            <a:pPr marL="0" indent="0">
              <a:buNone/>
            </a:pPr>
            <a:r>
              <a:rPr lang="hr-HR">
                <a:ea typeface="Calibri" panose="020F0502020204030204"/>
                <a:cs typeface="Calibri" panose="020F0502020204030204"/>
              </a:rPr>
              <a:t>-</a:t>
            </a:r>
            <a:r>
              <a:rPr lang="hr-HR">
                <a:ea typeface="+mn-lt"/>
                <a:cs typeface="+mn-lt"/>
              </a:rPr>
              <a:t> razvija čitalačku pismenost čitajući radi užitka</a:t>
            </a:r>
          </a:p>
          <a:p>
            <a:pPr marL="0" indent="0">
              <a:buNone/>
            </a:pPr>
            <a:r>
              <a:rPr lang="hr-HR">
                <a:ea typeface="+mn-lt"/>
                <a:cs typeface="+mn-lt"/>
              </a:rPr>
              <a:t>- analizira tekstove prilagođene razini znanja u mogućoj povezanosti s hrvatskim jezikom te po izboru učenika i učitelja</a:t>
            </a:r>
            <a:endParaRPr lang="hr-HR">
              <a:ea typeface="Calibri"/>
              <a:cs typeface="Calibri"/>
            </a:endParaRPr>
          </a:p>
          <a:p>
            <a:pPr marL="0" indent="0">
              <a:buNone/>
            </a:pPr>
            <a:endParaRPr lang="hr-HR">
              <a:ea typeface="Calibri"/>
              <a:cs typeface="Calibri"/>
            </a:endParaRPr>
          </a:p>
          <a:p>
            <a:pPr>
              <a:buNone/>
            </a:pPr>
            <a:r>
              <a:rPr lang="hr-HR">
                <a:ea typeface="+mn-lt"/>
                <a:cs typeface="+mn-lt"/>
              </a:rPr>
              <a:t>u dogovoru s profesoricom hrvatskog jezika</a:t>
            </a:r>
          </a:p>
          <a:p>
            <a:pPr marL="0" indent="0">
              <a:buNone/>
            </a:pPr>
            <a:endParaRPr lang="hr-HR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C0B5999-CA87-BDAC-E141-FE1D307B0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5888" y="1266825"/>
            <a:ext cx="2352675" cy="36004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FB092E-70BE-4E60-E318-4F58564AF958}"/>
              </a:ext>
            </a:extLst>
          </p:cNvPr>
          <p:cNvSpPr txBox="1"/>
          <p:nvPr/>
        </p:nvSpPr>
        <p:spPr>
          <a:xfrm>
            <a:off x="8782049" y="5419725"/>
            <a:ext cx="291465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ea typeface="Calibri"/>
                <a:cs typeface="Calibri"/>
              </a:rPr>
              <a:t>Besplatne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knjige</a:t>
            </a:r>
            <a:r>
              <a:rPr lang="en-US">
                <a:ea typeface="Calibri"/>
                <a:cs typeface="Calibri"/>
              </a:rPr>
              <a:t> </a:t>
            </a:r>
          </a:p>
          <a:p>
            <a:r>
              <a:rPr lang="en-US">
                <a:ea typeface="+mn-lt"/>
                <a:cs typeface="+mn-lt"/>
                <a:hlinkClick r:id="rId3"/>
              </a:rPr>
              <a:t>https://www.gutenberg.org</a:t>
            </a:r>
            <a:endParaRPr lang="en-US"/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792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B741D4E-D994-D037-30B5-E4736F4FA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>
                <a:ea typeface="Calibri Light"/>
                <a:cs typeface="Calibri Light"/>
              </a:rPr>
              <a:t>Vještina čitanja u II. razredu opće gimnazije  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FB2DF18-B51C-7051-0186-778DB4FFA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25" y="1198116"/>
            <a:ext cx="4733925" cy="471214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hr-HR">
                <a:ea typeface="Calibri" panose="020F0502020204030204"/>
                <a:cs typeface="Calibri" panose="020F0502020204030204"/>
              </a:rPr>
              <a:t>Čitanje izvornog teksta ili prilagođenog teksta </a:t>
            </a:r>
            <a:endParaRPr lang="en-US"/>
          </a:p>
          <a:p>
            <a:pPr marL="0" indent="0">
              <a:buNone/>
            </a:pPr>
            <a:r>
              <a:rPr lang="hr-HR">
                <a:ea typeface="Calibri" panose="020F0502020204030204"/>
                <a:cs typeface="Calibri" panose="020F0502020204030204"/>
              </a:rPr>
              <a:t>Digitalni alat </a:t>
            </a:r>
            <a:r>
              <a:rPr lang="hr-HR" err="1">
                <a:ea typeface="Calibri" panose="020F0502020204030204"/>
                <a:cs typeface="Calibri" panose="020F0502020204030204"/>
              </a:rPr>
              <a:t>Rewordify</a:t>
            </a:r>
            <a:endParaRPr lang="hr-HR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r>
              <a:rPr lang="hr-HR">
                <a:ea typeface="+mn-lt"/>
                <a:cs typeface="+mn-lt"/>
                <a:hlinkClick r:id="rId2"/>
              </a:rPr>
              <a:t>https://rewordify.com</a:t>
            </a:r>
            <a:endParaRPr lang="hr-HR">
              <a:ea typeface="+mn-lt"/>
              <a:cs typeface="+mn-lt"/>
            </a:endParaRPr>
          </a:p>
          <a:p>
            <a:pPr marL="0" indent="0">
              <a:buNone/>
            </a:pPr>
            <a:endParaRPr lang="hr-HR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6" name="Picture 6" descr="Text&#10;&#10;Description automatically generated">
            <a:extLst>
              <a:ext uri="{FF2B5EF4-FFF2-40B4-BE49-F238E27FC236}">
                <a16:creationId xmlns:a16="http://schemas.microsoft.com/office/drawing/2014/main" id="{DBB8C431-4A32-F2FD-4E46-846FA1A65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3025" y="1450499"/>
            <a:ext cx="7038975" cy="3852227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B3E2E792-13CD-30BA-165A-9EDA88658A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75" y="3316644"/>
            <a:ext cx="3838575" cy="233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463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DEA67B3-BB20-48C9-8EF8-144CE188D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38983" y="4212051"/>
            <a:ext cx="4042675" cy="16583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dirty="0" err="1"/>
              <a:t>Arjana</a:t>
            </a:r>
            <a:r>
              <a:rPr lang="hr-HR" dirty="0"/>
              <a:t> </a:t>
            </a:r>
            <a:r>
              <a:rPr lang="hr-HR" dirty="0" err="1"/>
              <a:t>Blažić</a:t>
            </a:r>
            <a:r>
              <a:rPr lang="hr-HR" dirty="0"/>
              <a:t> i Alenka Miljević</a:t>
            </a:r>
          </a:p>
          <a:p>
            <a:r>
              <a:rPr lang="hr-HR" dirty="0"/>
              <a:t>ambasadorice </a:t>
            </a:r>
            <a:r>
              <a:rPr lang="hr-HR" dirty="0" err="1"/>
              <a:t>eTwinninga</a:t>
            </a:r>
            <a:endParaRPr lang="hr-H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C6C518-BF0A-40A7-AB8D-08B6C4F81C0B}"/>
              </a:ext>
            </a:extLst>
          </p:cNvPr>
          <p:cNvSpPr txBox="1"/>
          <p:nvPr/>
        </p:nvSpPr>
        <p:spPr>
          <a:xfrm>
            <a:off x="310718" y="444509"/>
            <a:ext cx="102004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en-GB" sz="1800" b="1" i="0" dirty="0" err="1">
                <a:solidFill>
                  <a:srgbClr val="1D2228"/>
                </a:solidFill>
                <a:effectLst/>
                <a:latin typeface="Arial" panose="020B0604020202020204" pitchFamily="34" charset="0"/>
              </a:rPr>
              <a:t>Inovativno</a:t>
            </a:r>
            <a:r>
              <a:rPr lang="en-GB" sz="1800" b="1" i="0" dirty="0">
                <a:solidFill>
                  <a:srgbClr val="1D2228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1" i="0" dirty="0" err="1">
                <a:solidFill>
                  <a:srgbClr val="1D2228"/>
                </a:solidFill>
                <a:effectLst/>
                <a:latin typeface="Arial" panose="020B0604020202020204" pitchFamily="34" charset="0"/>
              </a:rPr>
              <a:t>poučavanje</a:t>
            </a:r>
            <a:r>
              <a:rPr lang="en-GB" sz="1800" b="1" i="0" dirty="0">
                <a:solidFill>
                  <a:srgbClr val="1D2228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1" i="0" dirty="0" err="1">
                <a:solidFill>
                  <a:srgbClr val="1D2228"/>
                </a:solidFill>
                <a:effectLst/>
                <a:latin typeface="Arial" panose="020B0604020202020204" pitchFamily="34" charset="0"/>
              </a:rPr>
              <a:t>stranih</a:t>
            </a:r>
            <a:r>
              <a:rPr lang="en-GB" sz="1800" b="1" i="0" dirty="0">
                <a:solidFill>
                  <a:srgbClr val="1D2228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1" i="0" dirty="0" err="1">
                <a:solidFill>
                  <a:srgbClr val="1D2228"/>
                </a:solidFill>
                <a:effectLst/>
                <a:latin typeface="Arial" panose="020B0604020202020204" pitchFamily="34" charset="0"/>
              </a:rPr>
              <a:t>jezika</a:t>
            </a:r>
            <a:r>
              <a:rPr lang="en-GB" sz="1800" b="1" i="0" dirty="0">
                <a:solidFill>
                  <a:srgbClr val="1D2228"/>
                </a:solidFill>
                <a:effectLst/>
                <a:latin typeface="Arial" panose="020B0604020202020204" pitchFamily="34" charset="0"/>
              </a:rPr>
              <a:t> u </a:t>
            </a:r>
            <a:r>
              <a:rPr lang="en-GB" sz="1800" b="1" i="0" dirty="0" err="1">
                <a:solidFill>
                  <a:srgbClr val="1D2228"/>
                </a:solidFill>
                <a:effectLst/>
                <a:latin typeface="Arial" panose="020B0604020202020204" pitchFamily="34" charset="0"/>
              </a:rPr>
              <a:t>školi</a:t>
            </a:r>
            <a:r>
              <a:rPr lang="en-GB" sz="1800" b="1" i="0" dirty="0">
                <a:solidFill>
                  <a:srgbClr val="1D2228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1" i="0" dirty="0" err="1">
                <a:solidFill>
                  <a:srgbClr val="1D2228"/>
                </a:solidFill>
                <a:effectLst/>
                <a:latin typeface="Arial" panose="020B0604020202020204" pitchFamily="34" charset="0"/>
              </a:rPr>
              <a:t>iz</a:t>
            </a:r>
            <a:r>
              <a:rPr lang="en-GB" sz="1800" b="1" i="0" dirty="0">
                <a:solidFill>
                  <a:srgbClr val="1D2228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1" i="0" dirty="0" err="1">
                <a:solidFill>
                  <a:srgbClr val="1D2228"/>
                </a:solidFill>
                <a:effectLst/>
                <a:latin typeface="Arial" panose="020B0604020202020204" pitchFamily="34" charset="0"/>
              </a:rPr>
              <a:t>snova</a:t>
            </a:r>
            <a:r>
              <a:rPr lang="en-GB" sz="1800" b="1" i="0" dirty="0">
                <a:solidFill>
                  <a:srgbClr val="1D2228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1" i="0" dirty="0" err="1">
                <a:solidFill>
                  <a:srgbClr val="1D2228"/>
                </a:solidFill>
                <a:effectLst/>
                <a:latin typeface="Arial" panose="020B0604020202020204" pitchFamily="34" charset="0"/>
              </a:rPr>
              <a:t>uz</a:t>
            </a:r>
            <a:r>
              <a:rPr lang="en-GB" sz="1800" b="1" i="0" dirty="0">
                <a:solidFill>
                  <a:srgbClr val="1D2228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1" i="0" dirty="0" err="1">
                <a:solidFill>
                  <a:srgbClr val="1D2228"/>
                </a:solidFill>
                <a:effectLst/>
                <a:latin typeface="Arial" panose="020B0604020202020204" pitchFamily="34" charset="0"/>
              </a:rPr>
              <a:t>sigurno</a:t>
            </a:r>
            <a:r>
              <a:rPr lang="en-GB" sz="1800" b="1" i="0" dirty="0">
                <a:solidFill>
                  <a:srgbClr val="1D2228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1" i="0" dirty="0" err="1">
                <a:solidFill>
                  <a:srgbClr val="1D2228"/>
                </a:solidFill>
                <a:effectLst/>
                <a:latin typeface="Arial" panose="020B0604020202020204" pitchFamily="34" charset="0"/>
              </a:rPr>
              <a:t>korištenje</a:t>
            </a:r>
            <a:r>
              <a:rPr lang="en-GB" sz="1800" b="1" i="0" dirty="0">
                <a:solidFill>
                  <a:srgbClr val="1D2228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1" i="0" dirty="0" err="1">
                <a:solidFill>
                  <a:srgbClr val="1D2228"/>
                </a:solidFill>
                <a:effectLst/>
                <a:latin typeface="Arial" panose="020B0604020202020204" pitchFamily="34" charset="0"/>
              </a:rPr>
              <a:t>digitalnih</a:t>
            </a:r>
            <a:r>
              <a:rPr lang="en-GB" sz="1800" b="1" i="0" dirty="0">
                <a:solidFill>
                  <a:srgbClr val="1D2228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1" i="0" dirty="0" err="1">
                <a:solidFill>
                  <a:srgbClr val="1D2228"/>
                </a:solidFill>
                <a:effectLst/>
                <a:latin typeface="Arial" panose="020B0604020202020204" pitchFamily="34" charset="0"/>
              </a:rPr>
              <a:t>alata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43256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B741D4E-D994-D037-30B5-E4736F4FA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>
                <a:ea typeface="Calibri Light"/>
                <a:cs typeface="Calibri Light"/>
              </a:rPr>
              <a:t>Pokaži pročitano - u obliku stripa  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FB2DF18-B51C-7051-0186-778DB4FFA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3794" y="1012501"/>
            <a:ext cx="8782050" cy="92119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hr-HR">
                <a:ea typeface="Calibri" panose="020F0502020204030204"/>
                <a:cs typeface="Calibri" panose="020F0502020204030204"/>
              </a:rPr>
              <a:t>Izrada zajedničkog stripa u digitalnom alatu </a:t>
            </a:r>
            <a:r>
              <a:rPr lang="hr-HR" err="1">
                <a:ea typeface="Calibri" panose="020F0502020204030204"/>
                <a:cs typeface="Calibri" panose="020F0502020204030204"/>
              </a:rPr>
              <a:t>Canva</a:t>
            </a:r>
            <a:endParaRPr lang="en-US" err="1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r>
              <a:rPr lang="hr-HR">
                <a:ea typeface="Calibri" panose="020F0502020204030204"/>
                <a:cs typeface="Calibri" panose="020F0502020204030204"/>
              </a:rPr>
              <a:t>Grupni rad (online i uživo) - 10 grupa / 10 poglavlja</a:t>
            </a:r>
          </a:p>
          <a:p>
            <a:pPr marL="0" indent="0">
              <a:buNone/>
            </a:pPr>
            <a:endParaRPr lang="hr-HR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hr-HR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7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91E0A22-68AB-A0E4-17C9-FF62EAC8B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8296" y="2066583"/>
            <a:ext cx="2743200" cy="14592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D06302-B8B3-AE95-3B15-E29AD96C6F52}"/>
              </a:ext>
            </a:extLst>
          </p:cNvPr>
          <p:cNvSpPr txBox="1"/>
          <p:nvPr/>
        </p:nvSpPr>
        <p:spPr>
          <a:xfrm>
            <a:off x="8447257" y="5911334"/>
            <a:ext cx="668728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Calibri"/>
                <a:cs typeface="Calibri"/>
                <a:hlinkClick r:id="rId3"/>
              </a:rPr>
              <a:t>Comic Strip Animal Farm by Class IID</a:t>
            </a:r>
            <a:r>
              <a:rPr lang="en-US" dirty="0">
                <a:ea typeface="Calibri"/>
                <a:cs typeface="Calibri"/>
              </a:rPr>
              <a:t> </a:t>
            </a:r>
            <a:endParaRPr lang="en-US" dirty="0"/>
          </a:p>
        </p:txBody>
      </p:sp>
      <p:pic>
        <p:nvPicPr>
          <p:cNvPr id="9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57A9D41-B117-C575-4CCD-B6701C26A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025464"/>
            <a:ext cx="2743200" cy="1537075"/>
          </a:xfrm>
          <a:prstGeom prst="rect">
            <a:avLst/>
          </a:prstGeom>
        </p:spPr>
      </p:pic>
      <p:pic>
        <p:nvPicPr>
          <p:cNvPr id="10" name="Picture 1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8F4433E-8BC7-F56D-226B-910CCD016A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5708" y="2026591"/>
            <a:ext cx="2743200" cy="1554357"/>
          </a:xfrm>
          <a:prstGeom prst="rect">
            <a:avLst/>
          </a:prstGeom>
        </p:spPr>
      </p:pic>
      <p:pic>
        <p:nvPicPr>
          <p:cNvPr id="11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2A814C9-E1E8-65DE-5B62-5FA4F99162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1631" y="2020518"/>
            <a:ext cx="2743200" cy="1566502"/>
          </a:xfrm>
          <a:prstGeom prst="rect">
            <a:avLst/>
          </a:prstGeom>
        </p:spPr>
      </p:pic>
      <p:pic>
        <p:nvPicPr>
          <p:cNvPr id="12" name="Picture 1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57FB0D1-3232-6542-4283-29C6BB42F6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323" y="3687850"/>
            <a:ext cx="2743200" cy="1553378"/>
          </a:xfrm>
          <a:prstGeom prst="rect">
            <a:avLst/>
          </a:prstGeom>
        </p:spPr>
      </p:pic>
      <p:pic>
        <p:nvPicPr>
          <p:cNvPr id="13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4E4B0A0-5FC1-DCE7-D4D5-1912EBAC44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4093" y="3703127"/>
            <a:ext cx="2743200" cy="1542361"/>
          </a:xfrm>
          <a:prstGeom prst="rect">
            <a:avLst/>
          </a:prstGeom>
        </p:spPr>
      </p:pic>
      <p:pic>
        <p:nvPicPr>
          <p:cNvPr id="14" name="Picture 14" descr="Diagram&#10;&#10;Description automatically generated">
            <a:extLst>
              <a:ext uri="{FF2B5EF4-FFF2-40B4-BE49-F238E27FC236}">
                <a16:creationId xmlns:a16="http://schemas.microsoft.com/office/drawing/2014/main" id="{6EA00458-6789-617E-92C7-6207B4FAD6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7400" y="3740112"/>
            <a:ext cx="2743200" cy="1585622"/>
          </a:xfrm>
          <a:prstGeom prst="rect">
            <a:avLst/>
          </a:prstGeom>
        </p:spPr>
      </p:pic>
      <p:pic>
        <p:nvPicPr>
          <p:cNvPr id="15" name="Picture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CCE3E01-1DA1-BD7A-F288-894900E0FE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51631" y="3749668"/>
            <a:ext cx="2743200" cy="1546973"/>
          </a:xfrm>
          <a:prstGeom prst="rect">
            <a:avLst/>
          </a:prstGeom>
        </p:spPr>
      </p:pic>
      <p:pic>
        <p:nvPicPr>
          <p:cNvPr id="16" name="Picture 1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60E4912-87EE-E059-2A12-0BF4CEA6E8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88708" y="5326792"/>
            <a:ext cx="2743200" cy="1538416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15BAEEBA-6A2D-B71C-8E17-C1C2DBCD67C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75169" y="5300810"/>
            <a:ext cx="2743200" cy="155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190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D140E5C-44EF-7E48-7A17-A4E3B2D16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>
                <a:ea typeface="Calibri Light"/>
                <a:cs typeface="Calibri Light"/>
              </a:rPr>
              <a:t>Grupni rad u </a:t>
            </a:r>
            <a:r>
              <a:rPr lang="hr-HR" err="1">
                <a:ea typeface="Calibri Light"/>
                <a:cs typeface="Calibri Light"/>
              </a:rPr>
              <a:t>Canvi</a:t>
            </a:r>
            <a:endParaRPr lang="hr-HR" err="1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22E3873-89FE-762A-A3E6-CE800CBBD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4480"/>
            <a:ext cx="10798907" cy="462248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>
                <a:ea typeface="Calibri"/>
                <a:cs typeface="Calibri"/>
              </a:rPr>
              <a:t>Pridružite se: </a:t>
            </a:r>
            <a:r>
              <a:rPr lang="hr-HR">
                <a:ea typeface="+mn-lt"/>
                <a:cs typeface="+mn-lt"/>
                <a:hlinkClick r:id="rId2"/>
              </a:rPr>
              <a:t>https://bit.ly/etwkonf22canva</a:t>
            </a:r>
            <a:endParaRPr lang="hr-HR">
              <a:ea typeface="Calibri"/>
              <a:cs typeface="Calibri"/>
            </a:endParaRPr>
          </a:p>
          <a:p>
            <a:pPr marL="0" indent="0">
              <a:buNone/>
            </a:pPr>
            <a:endParaRPr lang="hr-HR">
              <a:ea typeface="Calibri"/>
              <a:cs typeface="Calibri"/>
            </a:endParaRPr>
          </a:p>
          <a:p>
            <a:r>
              <a:rPr lang="hr-HR">
                <a:ea typeface="Calibri"/>
                <a:cs typeface="Calibri"/>
              </a:rPr>
              <a:t>Odaberite jedan slajd i napravite strip o kriterijima kvalitete:</a:t>
            </a:r>
          </a:p>
          <a:p>
            <a:pPr lvl="1"/>
            <a:r>
              <a:rPr lang="hr-HR">
                <a:ea typeface="Calibri"/>
                <a:cs typeface="Calibri"/>
              </a:rPr>
              <a:t>Pedagoška inovacija, Integriranost u kurikulum, Suradnja, Uporaba IKT-a, Rezultati, utjecaj i dokumentiranje</a:t>
            </a:r>
          </a:p>
          <a:p>
            <a:endParaRPr lang="hr-HR">
              <a:ea typeface="Calibri"/>
              <a:cs typeface="Calibri"/>
            </a:endParaRPr>
          </a:p>
          <a:p>
            <a:endParaRPr lang="hr-HR">
              <a:ea typeface="Calibri"/>
              <a:cs typeface="Calibri"/>
            </a:endParaRPr>
          </a:p>
          <a:p>
            <a:pPr marL="0" indent="0">
              <a:buNone/>
            </a:pPr>
            <a:r>
              <a:rPr lang="hr-HR">
                <a:ea typeface="Calibri"/>
                <a:cs typeface="Calibri"/>
              </a:rPr>
              <a:t>15 minuta (ili 10?????</a:t>
            </a:r>
          </a:p>
        </p:txBody>
      </p:sp>
      <p:pic>
        <p:nvPicPr>
          <p:cNvPr id="4" name="Graphic 4" descr="Clock with solid fill">
            <a:extLst>
              <a:ext uri="{FF2B5EF4-FFF2-40B4-BE49-F238E27FC236}">
                <a16:creationId xmlns:a16="http://schemas.microsoft.com/office/drawing/2014/main" id="{FA4CB5E8-970E-21F5-B8CD-90CCB72970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5325" y="4600575"/>
            <a:ext cx="14097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1428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78476EE-F6E5-CFA2-982C-EB92A6DF6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>
                <a:ea typeface="Calibri Light"/>
                <a:cs typeface="Calibri Light"/>
              </a:rPr>
              <a:t>Vještina govorenja</a:t>
            </a:r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63AF156-80C9-6DEF-C8B9-76ECFC1F55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hr-HR" dirty="0">
                <a:ea typeface="Calibri"/>
                <a:cs typeface="Calibri"/>
              </a:rPr>
              <a:t>Zadatak: </a:t>
            </a:r>
          </a:p>
          <a:p>
            <a:pPr marL="0" indent="0">
              <a:buNone/>
            </a:pPr>
            <a:r>
              <a:rPr lang="hr-HR" dirty="0">
                <a:ea typeface="Calibri"/>
                <a:cs typeface="Calibri"/>
              </a:rPr>
              <a:t>Odaberite jedan od alata i snimite audio ili video zapis ili snimku zaslon ekrana uz govor (</a:t>
            </a:r>
            <a:r>
              <a:rPr lang="hr-HR" dirty="0" err="1">
                <a:ea typeface="Calibri"/>
                <a:cs typeface="Calibri"/>
              </a:rPr>
              <a:t>screencast</a:t>
            </a:r>
            <a:r>
              <a:rPr lang="hr-HR" dirty="0">
                <a:ea typeface="Calibri"/>
                <a:cs typeface="Calibri"/>
              </a:rPr>
              <a:t>) o tome što vam se na ovoj radionici svidjelo i mogli biste primijeniti u vašoj nastavi.</a:t>
            </a:r>
          </a:p>
          <a:p>
            <a:endParaRPr lang="hr-HR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45424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B848940-5396-0292-E03C-EDA0935A2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0656" y="283966"/>
            <a:ext cx="8818418" cy="673966"/>
          </a:xfrm>
        </p:spPr>
        <p:txBody>
          <a:bodyPr>
            <a:normAutofit fontScale="90000"/>
          </a:bodyPr>
          <a:lstStyle/>
          <a:p>
            <a:r>
              <a:rPr lang="hr-HR" dirty="0"/>
              <a:t>Govorenje: Recite nam!</a:t>
            </a:r>
          </a:p>
        </p:txBody>
      </p:sp>
      <p:pic>
        <p:nvPicPr>
          <p:cNvPr id="5" name="Rezervirano mjesto sadržaja 4" descr="Slika na kojoj se prikazuje tekst&#10;&#10;Opis je automatski generiran">
            <a:extLst>
              <a:ext uri="{FF2B5EF4-FFF2-40B4-BE49-F238E27FC236}">
                <a16:creationId xmlns:a16="http://schemas.microsoft.com/office/drawing/2014/main" id="{AA23A1F6-0AD1-2356-C57F-21AEE1AA42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30887" y="1413135"/>
            <a:ext cx="2395927" cy="1427625"/>
          </a:xfr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82DB5967-20F0-257D-2402-93DE03275C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632953" y="4285034"/>
            <a:ext cx="2169268" cy="2169268"/>
          </a:xfrm>
          <a:prstGeom prst="rect">
            <a:avLst/>
          </a:prstGeom>
        </p:spPr>
      </p:pic>
      <p:pic>
        <p:nvPicPr>
          <p:cNvPr id="10" name="Slika 9" descr="Slika na kojoj se prikazuje tekst, monitor, na zatvorenom, izlog&#10;&#10;Opis je automatski generiran">
            <a:extLst>
              <a:ext uri="{FF2B5EF4-FFF2-40B4-BE49-F238E27FC236}">
                <a16:creationId xmlns:a16="http://schemas.microsoft.com/office/drawing/2014/main" id="{2B651AAD-DAC5-5AFA-8FE5-1CCFD346F4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45994" y="1781338"/>
            <a:ext cx="2587557" cy="1940668"/>
          </a:xfrm>
          <a:prstGeom prst="rect">
            <a:avLst/>
          </a:prstGeom>
        </p:spPr>
      </p:pic>
      <p:pic>
        <p:nvPicPr>
          <p:cNvPr id="13" name="Slika 12" descr="Slika na kojoj se prikazuje tekst, omotnica, žuto, dodatak&#10;&#10;Opis je automatski generiran">
            <a:extLst>
              <a:ext uri="{FF2B5EF4-FFF2-40B4-BE49-F238E27FC236}">
                <a16:creationId xmlns:a16="http://schemas.microsoft.com/office/drawing/2014/main" id="{95111DF2-8784-5E5B-AEE2-32454C1FCE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952732" y="945778"/>
            <a:ext cx="2068705" cy="2068705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0A3A9EA5-8A66-D747-E851-802D023B4A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 rot="820810">
            <a:off x="7531143" y="4070618"/>
            <a:ext cx="4040006" cy="168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616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kutnik: zaobljeni kutovi 9">
            <a:extLst>
              <a:ext uri="{FF2B5EF4-FFF2-40B4-BE49-F238E27FC236}">
                <a16:creationId xmlns:a16="http://schemas.microsoft.com/office/drawing/2014/main" id="{0E923E1D-66A9-8776-4504-E878E42C69D2}"/>
              </a:ext>
            </a:extLst>
          </p:cNvPr>
          <p:cNvSpPr/>
          <p:nvPr/>
        </p:nvSpPr>
        <p:spPr>
          <a:xfrm rot="20683256">
            <a:off x="6826378" y="321375"/>
            <a:ext cx="2217906" cy="1186774"/>
          </a:xfrm>
          <a:prstGeom prst="roundRect">
            <a:avLst/>
          </a:prstGeom>
          <a:solidFill>
            <a:srgbClr val="D35203">
              <a:alpha val="8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000" dirty="0" err="1"/>
              <a:t>Padlet</a:t>
            </a:r>
            <a:endParaRPr lang="hr-HR" sz="4000" dirty="0"/>
          </a:p>
        </p:txBody>
      </p:sp>
      <p:pic>
        <p:nvPicPr>
          <p:cNvPr id="2050" name="Picture 2" descr="QR code for this padlet">
            <a:extLst>
              <a:ext uri="{FF2B5EF4-FFF2-40B4-BE49-F238E27FC236}">
                <a16:creationId xmlns:a16="http://schemas.microsoft.com/office/drawing/2014/main" id="{F08FAFBA-A02F-7CF7-42C7-11FBE73CA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331" y="1204517"/>
            <a:ext cx="2473959" cy="247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A47038F3-4DE1-FA23-8CF1-347613BCD572}"/>
              </a:ext>
            </a:extLst>
          </p:cNvPr>
          <p:cNvSpPr txBox="1"/>
          <p:nvPr/>
        </p:nvSpPr>
        <p:spPr>
          <a:xfrm>
            <a:off x="9172310" y="770775"/>
            <a:ext cx="23467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hlinkClick r:id="rId3"/>
              </a:rPr>
              <a:t>http://bit.ly/3E9EKB7</a:t>
            </a:r>
            <a:endParaRPr lang="hr-HR" dirty="0"/>
          </a:p>
          <a:p>
            <a:endParaRPr lang="hr-HR" dirty="0"/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id="{119FFA34-4E53-8E14-0478-B71F07AB77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451" t="13187" r="2747" b="7546"/>
          <a:stretch/>
        </p:blipFill>
        <p:spPr>
          <a:xfrm>
            <a:off x="6673620" y="3667994"/>
            <a:ext cx="5518380" cy="3162546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77E29A64-6275-E079-DFEF-A6622AAFAD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702" t="23263" r="12234" b="9362"/>
          <a:stretch/>
        </p:blipFill>
        <p:spPr>
          <a:xfrm>
            <a:off x="445300" y="3678476"/>
            <a:ext cx="5274677" cy="3025931"/>
          </a:xfrm>
          <a:prstGeom prst="rect">
            <a:avLst/>
          </a:prstGeom>
        </p:spPr>
      </p:pic>
      <p:sp>
        <p:nvSpPr>
          <p:cNvPr id="18" name="TekstniOkvir 17">
            <a:extLst>
              <a:ext uri="{FF2B5EF4-FFF2-40B4-BE49-F238E27FC236}">
                <a16:creationId xmlns:a16="http://schemas.microsoft.com/office/drawing/2014/main" id="{728A0545-835D-D5B7-358B-3D7B5CBFC1CF}"/>
              </a:ext>
            </a:extLst>
          </p:cNvPr>
          <p:cNvSpPr txBox="1"/>
          <p:nvPr/>
        </p:nvSpPr>
        <p:spPr>
          <a:xfrm>
            <a:off x="70292" y="3154209"/>
            <a:ext cx="3424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ea typeface="+mn-lt"/>
                <a:cs typeface="+mn-lt"/>
                <a:hlinkClick r:id="rId6"/>
              </a:rPr>
              <a:t>https://bit.ly/etwkonfcanvagovor</a:t>
            </a:r>
            <a:endParaRPr lang="hr-HR" dirty="0">
              <a:ea typeface="+mn-lt"/>
              <a:cs typeface="+mn-lt"/>
            </a:endParaRPr>
          </a:p>
        </p:txBody>
      </p:sp>
      <p:sp>
        <p:nvSpPr>
          <p:cNvPr id="20" name="Pravokutnik: zaobljeni kutovi 19">
            <a:extLst>
              <a:ext uri="{FF2B5EF4-FFF2-40B4-BE49-F238E27FC236}">
                <a16:creationId xmlns:a16="http://schemas.microsoft.com/office/drawing/2014/main" id="{82AF560D-CF9B-2C74-BAE0-0DE7A98BD661}"/>
              </a:ext>
            </a:extLst>
          </p:cNvPr>
          <p:cNvSpPr/>
          <p:nvPr/>
        </p:nvSpPr>
        <p:spPr>
          <a:xfrm rot="20683256">
            <a:off x="500329" y="1425759"/>
            <a:ext cx="2217906" cy="1186774"/>
          </a:xfrm>
          <a:prstGeom prst="roundRect">
            <a:avLst/>
          </a:prstGeom>
          <a:solidFill>
            <a:srgbClr val="498FA5">
              <a:alpha val="8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000" dirty="0" err="1"/>
              <a:t>Canva</a:t>
            </a:r>
            <a:endParaRPr lang="hr-HR" sz="4000" dirty="0"/>
          </a:p>
        </p:txBody>
      </p:sp>
      <p:pic>
        <p:nvPicPr>
          <p:cNvPr id="22" name="Slika 21">
            <a:extLst>
              <a:ext uri="{FF2B5EF4-FFF2-40B4-BE49-F238E27FC236}">
                <a16:creationId xmlns:a16="http://schemas.microsoft.com/office/drawing/2014/main" id="{FDA1C132-6165-9C01-0B6C-B4CAC637A4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747" y="330127"/>
            <a:ext cx="2898559" cy="289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633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Timeline&#10;&#10;Description automatically generated">
            <a:extLst>
              <a:ext uri="{FF2B5EF4-FFF2-40B4-BE49-F238E27FC236}">
                <a16:creationId xmlns:a16="http://schemas.microsoft.com/office/drawing/2014/main" id="{3A0BA1DC-5DE9-E038-852B-D556F79A3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2658336"/>
            <a:ext cx="2743200" cy="1541327"/>
          </a:xfrm>
          <a:prstGeom prst="rect">
            <a:avLst/>
          </a:prstGeom>
        </p:spPr>
      </p:pic>
      <p:pic>
        <p:nvPicPr>
          <p:cNvPr id="6" name="Picture 6" descr="Timeline&#10;&#10;Description automatically generated">
            <a:extLst>
              <a:ext uri="{FF2B5EF4-FFF2-40B4-BE49-F238E27FC236}">
                <a16:creationId xmlns:a16="http://schemas.microsoft.com/office/drawing/2014/main" id="{D1E22098-0638-263B-9961-BD3B6F7D5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83" y="-2206"/>
            <a:ext cx="12197165" cy="686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024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50C5570C-F673-4BEA-90EA-A4F1093C1F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"/>
            <a:ext cx="12192000" cy="685765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D9955CF-5251-4E8F-8684-E1C295AE0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434" y="1342692"/>
            <a:ext cx="10102467" cy="826035"/>
          </a:xfrm>
        </p:spPr>
        <p:txBody>
          <a:bodyPr>
            <a:normAutofit fontScale="90000"/>
          </a:bodyPr>
          <a:lstStyle/>
          <a:p>
            <a:pPr algn="r"/>
            <a:r>
              <a:rPr lang="hr-HR" b="1" i="1" dirty="0">
                <a:solidFill>
                  <a:srgbClr val="18489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Pomažemo pretvoriti dobre ideje u uspješne projekte </a:t>
            </a:r>
            <a:br>
              <a:rPr lang="hr-HR" b="1" i="1" dirty="0">
                <a:solidFill>
                  <a:srgbClr val="18489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hr-HR" b="1" i="1" dirty="0">
                <a:solidFill>
                  <a:srgbClr val="18489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koji mijenjaju društvo nabolje. </a:t>
            </a:r>
            <a:endParaRPr lang="hr-HR" dirty="0">
              <a:solidFill>
                <a:srgbClr val="1848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4A37949C-6330-4F29-8C47-12517A99C4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615975"/>
              </p:ext>
            </p:extLst>
          </p:nvPr>
        </p:nvGraphicFramePr>
        <p:xfrm>
          <a:off x="1788862" y="2138796"/>
          <a:ext cx="8421939" cy="45152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E90A829-A19F-400E-9B42-76900D2E7A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99831" y="676656"/>
            <a:ext cx="5039070" cy="949598"/>
          </a:xfrm>
        </p:spPr>
        <p:txBody>
          <a:bodyPr>
            <a:normAutofit/>
          </a:bodyPr>
          <a:lstStyle/>
          <a:p>
            <a:pPr algn="r"/>
            <a:r>
              <a:rPr lang="hr-HR" sz="3600" b="1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Agenciji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DDE3B8-BCAD-46F1-B780-C506CE6A6047}"/>
              </a:ext>
            </a:extLst>
          </p:cNvPr>
          <p:cNvSpPr txBox="1"/>
          <p:nvPr/>
        </p:nvSpPr>
        <p:spPr>
          <a:xfrm>
            <a:off x="1905527" y="2834763"/>
            <a:ext cx="14703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b="1" dirty="0">
                <a:solidFill>
                  <a:srgbClr val="F37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MISIJA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2FE6EC-8231-418E-9BB9-22B6C50EDFF9}"/>
              </a:ext>
            </a:extLst>
          </p:cNvPr>
          <p:cNvSpPr txBox="1"/>
          <p:nvPr/>
        </p:nvSpPr>
        <p:spPr>
          <a:xfrm>
            <a:off x="1788861" y="5436443"/>
            <a:ext cx="1254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>
                <a:solidFill>
                  <a:srgbClr val="F37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OPĆI PODACI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A59975-299E-44AE-8030-63B0CEA8E381}"/>
              </a:ext>
            </a:extLst>
          </p:cNvPr>
          <p:cNvSpPr txBox="1"/>
          <p:nvPr/>
        </p:nvSpPr>
        <p:spPr>
          <a:xfrm>
            <a:off x="2228195" y="4219982"/>
            <a:ext cx="1040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rgbClr val="F37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VIZIJA</a:t>
            </a:r>
            <a:r>
              <a:rPr lang="hr-H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3526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A67F14-2AAC-4B07-8EEA-D5BE7B045B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"/>
            <a:ext cx="12192000" cy="685765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38C385D-D8D9-4771-865D-AC505BBF0690}"/>
              </a:ext>
            </a:extLst>
          </p:cNvPr>
          <p:cNvSpPr txBox="1"/>
          <p:nvPr/>
        </p:nvSpPr>
        <p:spPr>
          <a:xfrm>
            <a:off x="396010" y="2646500"/>
            <a:ext cx="11539858" cy="4031873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marL="228611" indent="-228611">
              <a:buFont typeface="Arial" panose="020B0604020202020204" pitchFamily="34" charset="0"/>
              <a:buChar char="•"/>
            </a:pPr>
            <a:r>
              <a:rPr lang="hr-HR" sz="1600" dirty="0">
                <a:solidFill>
                  <a:schemeClr val="bg1">
                    <a:lumMod val="50000"/>
                  </a:schemeClr>
                </a:solidFill>
              </a:rPr>
              <a:t>Ključna uloga mladih u izgradnji bolje, zelenije, uključivije i digitalnije budućnosti.</a:t>
            </a:r>
          </a:p>
          <a:p>
            <a:endParaRPr lang="hr-HR" sz="1600" dirty="0">
              <a:solidFill>
                <a:schemeClr val="bg1">
                  <a:lumMod val="50000"/>
                </a:schemeClr>
              </a:solidFill>
            </a:endParaRPr>
          </a:p>
          <a:p>
            <a:pPr marL="228611" indent="-228611">
              <a:buFont typeface="Arial" panose="020B0604020202020204" pitchFamily="34" charset="0"/>
              <a:buChar char="•"/>
            </a:pPr>
            <a:r>
              <a:rPr lang="hr-HR" sz="1600" dirty="0">
                <a:solidFill>
                  <a:schemeClr val="bg1">
                    <a:lumMod val="50000"/>
                  </a:schemeClr>
                </a:solidFill>
              </a:rPr>
              <a:t>Brojna besplatna događanja za mlade širom Hrvatske i Europe o programima EU: Erasmus+, Europske snage solidarnosti, Kreativna Europa, DiscoverEU; aktivno sudjelovanje u društvu, politike za mlade, dijalog mladih s donositeljima odluka, Festival europske kratke priče, Festival grafita, natječaj fotografije, konferencije, debate, radionice, seminari, izložbe, ljetne škole, kampanje i još puno toga!</a:t>
            </a:r>
            <a:endParaRPr lang="hr-HR" sz="1600" dirty="0"/>
          </a:p>
          <a:p>
            <a:pPr marL="190510" indent="-190510">
              <a:buFont typeface="Arial" panose="020B0604020202020204" pitchFamily="34" charset="0"/>
              <a:buChar char="•"/>
            </a:pPr>
            <a:endParaRPr lang="hr-HR" sz="1600" dirty="0">
              <a:solidFill>
                <a:schemeClr val="bg1">
                  <a:lumMod val="50000"/>
                </a:schemeClr>
              </a:solidFill>
            </a:endParaRPr>
          </a:p>
          <a:p>
            <a:pPr marL="190510" indent="-190510">
              <a:buFont typeface="Arial" panose="020B0604020202020204" pitchFamily="34" charset="0"/>
              <a:buChar char="•"/>
            </a:pPr>
            <a:r>
              <a:rPr lang="hr-HR" sz="1600" dirty="0">
                <a:solidFill>
                  <a:schemeClr val="bg1">
                    <a:lumMod val="50000"/>
                  </a:schemeClr>
                </a:solidFill>
              </a:rPr>
              <a:t>Veći budžet za E+ i ESS!</a:t>
            </a:r>
            <a:endParaRPr lang="hr-HR" sz="1600" dirty="0">
              <a:solidFill>
                <a:schemeClr val="bg1">
                  <a:lumMod val="50000"/>
                </a:schemeClr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190510" indent="-190510">
              <a:buFont typeface="Arial" panose="020B0604020202020204" pitchFamily="34" charset="0"/>
              <a:buChar char="•"/>
            </a:pPr>
            <a:endParaRPr lang="hr-HR" sz="1600" dirty="0">
              <a:hlinkClick r:id="" action="ppaction://noaction"/>
            </a:endParaRPr>
          </a:p>
          <a:p>
            <a:pPr marL="190510" indent="-190510">
              <a:buFont typeface="Arial" panose="020B0604020202020204" pitchFamily="34" charset="0"/>
              <a:buChar char="•"/>
            </a:pPr>
            <a:r>
              <a:rPr lang="hr-HR" sz="1600" dirty="0">
                <a:hlinkClick r:id="" action="ppaction://noaction"/>
              </a:rPr>
              <a:t>Karta događanja se nalazi na Europskom portalu za mlade</a:t>
            </a:r>
            <a:endParaRPr lang="hr-HR" sz="1600" dirty="0"/>
          </a:p>
          <a:p>
            <a:pPr marL="190510" indent="-190510">
              <a:buFont typeface="Arial" panose="020B0604020202020204" pitchFamily="34" charset="0"/>
              <a:buChar char="•"/>
            </a:pPr>
            <a:endParaRPr lang="hr-HR" sz="1600" dirty="0"/>
          </a:p>
          <a:p>
            <a:endParaRPr lang="hr-HR" sz="16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hr-HR" sz="1600" b="1" dirty="0">
                <a:solidFill>
                  <a:srgbClr val="4F81BD"/>
                </a:solidFill>
              </a:rPr>
              <a:t>UKLJUČITE SE! </a:t>
            </a:r>
          </a:p>
          <a:p>
            <a:r>
              <a:rPr lang="hr-HR" sz="1600" dirty="0">
                <a:solidFill>
                  <a:schemeClr val="bg1">
                    <a:lumMod val="50000"/>
                  </a:schemeClr>
                </a:solidFill>
              </a:rPr>
              <a:t>Organizirajte i registrirajte #EYY2022 događanje u </a:t>
            </a:r>
            <a:r>
              <a:rPr lang="hr-HR" sz="1600" dirty="0">
                <a:solidFill>
                  <a:schemeClr val="bg1">
                    <a:lumMod val="50000"/>
                  </a:schemeClr>
                </a:solidFill>
                <a:hlinkClick r:id="rId3"/>
              </a:rPr>
              <a:t>kartu</a:t>
            </a:r>
            <a:r>
              <a:rPr lang="hr-HR" sz="1600" dirty="0">
                <a:solidFill>
                  <a:schemeClr val="bg1">
                    <a:lumMod val="50000"/>
                  </a:schemeClr>
                </a:solidFill>
              </a:rPr>
              <a:t>!</a:t>
            </a:r>
          </a:p>
          <a:p>
            <a:pPr marL="190510" indent="-190510">
              <a:buFont typeface="Arial" panose="020B0604020202020204" pitchFamily="34" charset="0"/>
              <a:buChar char="•"/>
            </a:pPr>
            <a:endParaRPr lang="hr-HR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hr-HR" sz="1600" dirty="0"/>
          </a:p>
          <a:p>
            <a:endParaRPr lang="hr-HR" sz="16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30A79A2-4E1A-4079-887B-667188336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0344" y="3996606"/>
            <a:ext cx="5153256" cy="203717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41EE597-AAE7-425A-93B3-4E8C93D100A2}"/>
              </a:ext>
            </a:extLst>
          </p:cNvPr>
          <p:cNvSpPr txBox="1"/>
          <p:nvPr/>
        </p:nvSpPr>
        <p:spPr>
          <a:xfrm>
            <a:off x="275046" y="1138442"/>
            <a:ext cx="39121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1600" dirty="0">
                <a:solidFill>
                  <a:srgbClr val="4F81BD"/>
                </a:solidFill>
              </a:rPr>
              <a:t>#EYY2022</a:t>
            </a:r>
          </a:p>
          <a:p>
            <a:pPr algn="ctr"/>
            <a:r>
              <a:rPr lang="hr-HR" sz="1600" dirty="0">
                <a:solidFill>
                  <a:srgbClr val="4F81BD"/>
                </a:solidFill>
              </a:rPr>
              <a:t>#EuropskaGodinaMladih</a:t>
            </a:r>
          </a:p>
          <a:p>
            <a:pPr algn="ctr"/>
            <a:r>
              <a:rPr lang="hr-HR" sz="1600" dirty="0">
                <a:solidFill>
                  <a:srgbClr val="4F81BD"/>
                </a:solidFill>
              </a:rPr>
              <a:t>#EuropeanYearOfYouth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3C0D572-3F3A-4585-AFF0-BD9BC72EC1C7}"/>
              </a:ext>
            </a:extLst>
          </p:cNvPr>
          <p:cNvGrpSpPr/>
          <p:nvPr/>
        </p:nvGrpSpPr>
        <p:grpSpPr>
          <a:xfrm>
            <a:off x="4254040" y="135516"/>
            <a:ext cx="7501527" cy="2463021"/>
            <a:chOff x="6381059" y="203273"/>
            <a:chExt cx="11252291" cy="369453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98363A5-7FA1-43CE-A3FE-3B35DF9C6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81059" y="203273"/>
              <a:ext cx="11252291" cy="3694531"/>
            </a:xfrm>
            <a:prstGeom prst="rect">
              <a:avLst/>
            </a:prstGeom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1435B84-5986-4E04-A489-F1B8FF1F4FEB}"/>
                </a:ext>
              </a:extLst>
            </p:cNvPr>
            <p:cNvSpPr/>
            <p:nvPr/>
          </p:nvSpPr>
          <p:spPr>
            <a:xfrm>
              <a:off x="6781800" y="1799801"/>
              <a:ext cx="3048000" cy="600499"/>
            </a:xfrm>
            <a:prstGeom prst="roundRect">
              <a:avLst/>
            </a:prstGeom>
            <a:solidFill>
              <a:srgbClr val="FF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200" b="1" dirty="0">
                  <a:solidFill>
                    <a:schemeClr val="tx1"/>
                  </a:solidFill>
                </a:rPr>
                <a:t>Uključite se!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013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6735877-2E23-437A-9A92-82AD89B93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4163"/>
            <a:ext cx="10515600" cy="272038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r-HR" b="1" i="1" dirty="0">
              <a:solidFill>
                <a:srgbClr val="58595B"/>
              </a:solidFill>
              <a:effectLst/>
              <a:latin typeface="perec-negra"/>
            </a:endParaRPr>
          </a:p>
          <a:p>
            <a:pPr marL="0" indent="0">
              <a:buNone/>
            </a:pPr>
            <a:r>
              <a:rPr lang="hr-HR" b="1" i="1" dirty="0">
                <a:solidFill>
                  <a:srgbClr val="58595B"/>
                </a:solidFill>
                <a:effectLst/>
                <a:latin typeface="perec-negra"/>
              </a:rPr>
              <a:t>Zadaća</a:t>
            </a:r>
            <a:r>
              <a:rPr lang="hr-HR" b="1" i="1" dirty="0">
                <a:solidFill>
                  <a:srgbClr val="58595B"/>
                </a:solidFill>
                <a:effectLst/>
                <a:latin typeface="perec-gris"/>
              </a:rPr>
              <a:t> je ambasadora </a:t>
            </a:r>
            <a:r>
              <a:rPr lang="hr-HR" b="1" i="1" dirty="0" err="1">
                <a:solidFill>
                  <a:srgbClr val="58595B"/>
                </a:solidFill>
                <a:effectLst/>
                <a:latin typeface="perec-gris"/>
              </a:rPr>
              <a:t>eTwinninga</a:t>
            </a:r>
            <a:r>
              <a:rPr lang="hr-HR" b="1" i="1" dirty="0">
                <a:solidFill>
                  <a:srgbClr val="58595B"/>
                </a:solidFill>
                <a:effectLst/>
                <a:latin typeface="perec-gris"/>
              </a:rPr>
              <a:t> pružati </a:t>
            </a:r>
            <a:r>
              <a:rPr lang="hr-HR" b="1" i="1" dirty="0">
                <a:solidFill>
                  <a:srgbClr val="58595B"/>
                </a:solidFill>
                <a:effectLst/>
                <a:latin typeface="perec-negra"/>
              </a:rPr>
              <a:t>besplatnu podršku</a:t>
            </a:r>
            <a:r>
              <a:rPr lang="hr-HR" b="1" i="1" dirty="0">
                <a:solidFill>
                  <a:srgbClr val="58595B"/>
                </a:solidFill>
                <a:effectLst/>
                <a:latin typeface="perec-gris"/>
              </a:rPr>
              <a:t> svim zainteresiranim korisnicima tako da ih ohrabruju, motiviraju i potiču da iskoriste svoje potencijale u okviru zajednice </a:t>
            </a:r>
            <a:r>
              <a:rPr lang="hr-HR" b="1" i="1" dirty="0" err="1">
                <a:solidFill>
                  <a:srgbClr val="58595B"/>
                </a:solidFill>
                <a:effectLst/>
                <a:latin typeface="perec-gris"/>
              </a:rPr>
              <a:t>eTwinninga</a:t>
            </a:r>
            <a:r>
              <a:rPr lang="hr-HR" b="1" i="1" dirty="0">
                <a:solidFill>
                  <a:srgbClr val="58595B"/>
                </a:solidFill>
                <a:effectLst/>
                <a:latin typeface="perec-gris"/>
              </a:rPr>
              <a:t>. Svoju dužnost ambasadori </a:t>
            </a:r>
            <a:r>
              <a:rPr lang="hr-HR" b="1" i="1" dirty="0" err="1">
                <a:solidFill>
                  <a:srgbClr val="58595B"/>
                </a:solidFill>
                <a:effectLst/>
                <a:latin typeface="perec-gris"/>
              </a:rPr>
              <a:t>eTwinninga</a:t>
            </a:r>
            <a:r>
              <a:rPr lang="hr-HR" b="1" i="1" dirty="0">
                <a:solidFill>
                  <a:srgbClr val="58595B"/>
                </a:solidFill>
                <a:effectLst/>
                <a:latin typeface="perec-gris"/>
              </a:rPr>
              <a:t> obavljaju nepristrano i objektivno te je njihova podrška besplatna za potencijalne korisnike.</a:t>
            </a:r>
            <a:endParaRPr lang="hr-HR" dirty="0"/>
          </a:p>
          <a:p>
            <a:endParaRPr lang="hr-HR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9CDA86B-C535-4F61-B6BC-8523033BF1CB}"/>
              </a:ext>
            </a:extLst>
          </p:cNvPr>
          <p:cNvSpPr txBox="1">
            <a:spLocks/>
          </p:cNvSpPr>
          <p:nvPr/>
        </p:nvSpPr>
        <p:spPr>
          <a:xfrm>
            <a:off x="5999831" y="676656"/>
            <a:ext cx="5039070" cy="94959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hr-HR" sz="3600" b="1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hr-HR" sz="3600" b="1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eTwinning</a:t>
            </a:r>
            <a:r>
              <a:rPr lang="hr-HR" sz="3600" b="1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ambasadorima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36F65C6B-6EE6-48A8-A353-3DC62F66A7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599" y="4559594"/>
            <a:ext cx="3217551" cy="96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447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F8CDF6-9BEA-4493-A8DC-D78BBDA46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"/>
            <a:ext cx="12192000" cy="6857657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51BA9732-10E3-426A-8168-FE8DC0D03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7070" y="146294"/>
            <a:ext cx="7658571" cy="779635"/>
          </a:xfrm>
        </p:spPr>
        <p:txBody>
          <a:bodyPr>
            <a:normAutofit fontScale="90000"/>
          </a:bodyPr>
          <a:lstStyle/>
          <a:p>
            <a:r>
              <a:rPr lang="hr-HR" sz="3600"/>
              <a:t>Tri razine </a:t>
            </a:r>
            <a:r>
              <a:rPr lang="hr-HR" sz="3600" err="1"/>
              <a:t>eTwinninga</a:t>
            </a:r>
            <a:r>
              <a:rPr lang="hr-HR" sz="3600"/>
              <a:t> i tri razine sigurnosti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1B616B7E-C259-483E-930C-786D362D0419}"/>
              </a:ext>
            </a:extLst>
          </p:cNvPr>
          <p:cNvSpPr txBox="1"/>
          <p:nvPr/>
        </p:nvSpPr>
        <p:spPr>
          <a:xfrm>
            <a:off x="1539291" y="3059668"/>
            <a:ext cx="1026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JAVNOST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1FD7C67B-1D16-4222-A065-0679C32C94E8}"/>
              </a:ext>
            </a:extLst>
          </p:cNvPr>
          <p:cNvSpPr txBox="1"/>
          <p:nvPr/>
        </p:nvSpPr>
        <p:spPr>
          <a:xfrm>
            <a:off x="4411180" y="2157116"/>
            <a:ext cx="3369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ODGOJNOOBRAZOVNI DJELATNICI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DAFC7D9E-A6AA-4614-9B9C-1ED46341AB1D}"/>
              </a:ext>
            </a:extLst>
          </p:cNvPr>
          <p:cNvSpPr txBox="1"/>
          <p:nvPr/>
        </p:nvSpPr>
        <p:spPr>
          <a:xfrm>
            <a:off x="8642700" y="1230868"/>
            <a:ext cx="2834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UČENICI I NJIHOVI MENTORI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9EF190C-14D8-4ADA-88E4-E75A7036E14A}"/>
              </a:ext>
            </a:extLst>
          </p:cNvPr>
          <p:cNvSpPr/>
          <p:nvPr/>
        </p:nvSpPr>
        <p:spPr>
          <a:xfrm>
            <a:off x="847725" y="3486150"/>
            <a:ext cx="2409825" cy="233362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03C114-B726-4FD4-A2A8-9B0612F5674D}"/>
              </a:ext>
            </a:extLst>
          </p:cNvPr>
          <p:cNvSpPr txBox="1"/>
          <p:nvPr/>
        </p:nvSpPr>
        <p:spPr>
          <a:xfrm>
            <a:off x="1367619" y="4141527"/>
            <a:ext cx="137359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dirty="0" err="1">
                <a:solidFill>
                  <a:schemeClr val="bg1"/>
                </a:solidFill>
                <a:cs typeface="Calibri"/>
              </a:rPr>
              <a:t>eTw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A0A146-5549-441F-A0C2-BB7430A0FBF9}"/>
              </a:ext>
            </a:extLst>
          </p:cNvPr>
          <p:cNvSpPr txBox="1"/>
          <p:nvPr/>
        </p:nvSpPr>
        <p:spPr>
          <a:xfrm>
            <a:off x="1590675" y="5817927"/>
            <a:ext cx="81076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ESEP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13741A5-B99A-4C4E-8745-0015013F4EAB}"/>
              </a:ext>
            </a:extLst>
          </p:cNvPr>
          <p:cNvSpPr/>
          <p:nvPr/>
        </p:nvSpPr>
        <p:spPr>
          <a:xfrm>
            <a:off x="4895850" y="2638425"/>
            <a:ext cx="2409825" cy="2333625"/>
          </a:xfrm>
          <a:prstGeom prst="ellipse">
            <a:avLst/>
          </a:prstGeom>
          <a:solidFill>
            <a:srgbClr val="FFC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6000">
                <a:solidFill>
                  <a:schemeClr val="bg1"/>
                </a:solidFill>
                <a:ea typeface="+mn-lt"/>
                <a:cs typeface="+mn-lt"/>
              </a:rPr>
              <a:t> Live</a:t>
            </a:r>
            <a:endParaRPr lang="en-US" sz="4800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endParaRPr lang="en-US"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AACC5F-6AAB-4B53-B98E-E8CF3BAD6A4D}"/>
              </a:ext>
            </a:extLst>
          </p:cNvPr>
          <p:cNvSpPr txBox="1"/>
          <p:nvPr/>
        </p:nvSpPr>
        <p:spPr>
          <a:xfrm>
            <a:off x="5453062" y="5084027"/>
            <a:ext cx="151447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203864"/>
                </a:solidFill>
              </a:rPr>
              <a:t>eTwinning</a:t>
            </a:r>
            <a:endParaRPr lang="en-US" sz="2400" dirty="0">
              <a:solidFill>
                <a:srgbClr val="000000"/>
              </a:solidFill>
              <a:cs typeface="Calibri"/>
            </a:endParaRPr>
          </a:p>
          <a:p>
            <a:pPr algn="ctr"/>
            <a:r>
              <a:rPr lang="en-US" sz="2400" dirty="0">
                <a:solidFill>
                  <a:srgbClr val="203864"/>
                </a:solidFill>
                <a:cs typeface="Calibri"/>
              </a:rPr>
              <a:t>Live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F6D8090-BB74-4796-B89E-8DB9298BC51A}"/>
              </a:ext>
            </a:extLst>
          </p:cNvPr>
          <p:cNvSpPr/>
          <p:nvPr/>
        </p:nvSpPr>
        <p:spPr>
          <a:xfrm>
            <a:off x="9010650" y="1704975"/>
            <a:ext cx="2200275" cy="20955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6000" dirty="0">
                <a:solidFill>
                  <a:schemeClr val="bg1"/>
                </a:solidFill>
                <a:ea typeface="+mn-lt"/>
                <a:cs typeface="+mn-lt"/>
              </a:rPr>
              <a:t>  TS</a:t>
            </a:r>
            <a:endParaRPr lang="en-US" sz="4800" dirty="0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endParaRPr lang="en-US" dirty="0"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3E32F5-3DA4-48D0-90B1-2ECBD14BD86B}"/>
              </a:ext>
            </a:extLst>
          </p:cNvPr>
          <p:cNvSpPr txBox="1"/>
          <p:nvPr/>
        </p:nvSpPr>
        <p:spPr>
          <a:xfrm>
            <a:off x="9458325" y="3905250"/>
            <a:ext cx="169545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rgbClr val="203864"/>
                </a:solidFill>
                <a:cs typeface="Segoe UI"/>
              </a:rPr>
              <a:t>My </a:t>
            </a:r>
            <a:r>
              <a:rPr lang="en-US" sz="2400" err="1">
                <a:solidFill>
                  <a:srgbClr val="203864"/>
                </a:solidFill>
                <a:cs typeface="Segoe UI"/>
              </a:rPr>
              <a:t>Twinspaces</a:t>
            </a:r>
            <a:endParaRPr lang="en-US" sz="2400" err="1"/>
          </a:p>
        </p:txBody>
      </p:sp>
    </p:spTree>
    <p:extLst>
      <p:ext uri="{BB962C8B-B14F-4D97-AF65-F5344CB8AC3E}">
        <p14:creationId xmlns:p14="http://schemas.microsoft.com/office/powerpoint/2010/main" val="1494977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E4096-CBB7-4946-ABF8-D9D68D70D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KRITERIJI IZVRSNOSTI (KVALITETE)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881CA90-9359-F64F-184F-1FEB960945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24" t="12168" r="13567" b="42136"/>
          <a:stretch/>
        </p:blipFill>
        <p:spPr>
          <a:xfrm>
            <a:off x="1541755" y="2246049"/>
            <a:ext cx="9108489" cy="3133817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9EBA72AC-2C5B-1610-1A42-56C45F9DE669}"/>
              </a:ext>
            </a:extLst>
          </p:cNvPr>
          <p:cNvSpPr txBox="1"/>
          <p:nvPr/>
        </p:nvSpPr>
        <p:spPr>
          <a:xfrm>
            <a:off x="2281562" y="1273238"/>
            <a:ext cx="764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GDJE?</a:t>
            </a:r>
          </a:p>
        </p:txBody>
      </p:sp>
      <p:cxnSp>
        <p:nvCxnSpPr>
          <p:cNvPr id="8" name="Ravni poveznik sa strelicom 7">
            <a:extLst>
              <a:ext uri="{FF2B5EF4-FFF2-40B4-BE49-F238E27FC236}">
                <a16:creationId xmlns:a16="http://schemas.microsoft.com/office/drawing/2014/main" id="{319A2BF0-6DA9-50C4-CEA0-6B5B49074706}"/>
              </a:ext>
            </a:extLst>
          </p:cNvPr>
          <p:cNvCxnSpPr/>
          <p:nvPr/>
        </p:nvCxnSpPr>
        <p:spPr>
          <a:xfrm flipH="1">
            <a:off x="1917577" y="1757779"/>
            <a:ext cx="452761" cy="13316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vni poveznik sa strelicom 10">
            <a:extLst>
              <a:ext uri="{FF2B5EF4-FFF2-40B4-BE49-F238E27FC236}">
                <a16:creationId xmlns:a16="http://schemas.microsoft.com/office/drawing/2014/main" id="{B67B1196-8EB4-2DE4-CC4A-E5317CB0D03E}"/>
              </a:ext>
            </a:extLst>
          </p:cNvPr>
          <p:cNvCxnSpPr>
            <a:cxnSpLocks/>
          </p:cNvCxnSpPr>
          <p:nvPr/>
        </p:nvCxnSpPr>
        <p:spPr>
          <a:xfrm>
            <a:off x="2663589" y="1757779"/>
            <a:ext cx="0" cy="13316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vni poveznik sa strelicom 12">
            <a:extLst>
              <a:ext uri="{FF2B5EF4-FFF2-40B4-BE49-F238E27FC236}">
                <a16:creationId xmlns:a16="http://schemas.microsoft.com/office/drawing/2014/main" id="{23FC2986-E84E-8487-D32B-6E191DA3C949}"/>
              </a:ext>
            </a:extLst>
          </p:cNvPr>
          <p:cNvCxnSpPr>
            <a:cxnSpLocks/>
          </p:cNvCxnSpPr>
          <p:nvPr/>
        </p:nvCxnSpPr>
        <p:spPr>
          <a:xfrm>
            <a:off x="2956841" y="1757779"/>
            <a:ext cx="434430" cy="13316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874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5A561A3A-EA7C-EC0F-6405-4999BCD252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05" t="12816" r="58591" b="59999"/>
          <a:stretch/>
        </p:blipFill>
        <p:spPr>
          <a:xfrm>
            <a:off x="0" y="1331650"/>
            <a:ext cx="5434246" cy="277871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61DF313F-CFE1-9242-2461-5F19656157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05" t="41135" r="48447" b="20388"/>
          <a:stretch/>
        </p:blipFill>
        <p:spPr>
          <a:xfrm>
            <a:off x="5413071" y="1331650"/>
            <a:ext cx="6778929" cy="366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1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89228247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3,&quot;OptionCount&quot;:4,&quot;WcOptionCount&quot;:10,&quot;HasMultipleSubmission&quot;:true,&quot;HasAutoStop&quot;:true,&quot;HasMinimizeMode&quot;:true,&quot;TimerValue&quot;:&quot;05:00&quot;,&quot;HasAutoStart&quot;:true,&quot;HasCorrectAnswers&quot;:false,&quot;McqAnswers&quot;:[],&quot;ActivityId&quot;:&quot;&quot;,&quot;IaMcqCompetition&quot;:false,&quot;IsAnonymous&quot;:false,&quot;AutoAdvance&quot;:false,&quot;IsCompetitionMode&quot;:false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C69E57108B92E47AEF48E5FB0D30C3D" ma:contentTypeVersion="16" ma:contentTypeDescription="Create a new document." ma:contentTypeScope="" ma:versionID="2b2050ce20676b9a3e753cca21c84400">
  <xsd:schema xmlns:xsd="http://www.w3.org/2001/XMLSchema" xmlns:xs="http://www.w3.org/2001/XMLSchema" xmlns:p="http://schemas.microsoft.com/office/2006/metadata/properties" xmlns:ns2="54dfaed8-e0b4-452a-97f5-e2762d904502" xmlns:ns3="1da0a812-136f-4ea9-9d0e-4cd82503c772" targetNamespace="http://schemas.microsoft.com/office/2006/metadata/properties" ma:root="true" ma:fieldsID="bc09cc5a24d8760a7f77f9eaf1eb3584" ns2:_="" ns3:_="">
    <xsd:import namespace="54dfaed8-e0b4-452a-97f5-e2762d904502"/>
    <xsd:import namespace="1da0a812-136f-4ea9-9d0e-4cd82503c77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dfaed8-e0b4-452a-97f5-e2762d9045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af183b9-26b9-4c71-8bc8-cea071d6c02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a0a812-136f-4ea9-9d0e-4cd82503c772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e299732-979e-4546-9794-23a7fb884ac4}" ma:internalName="TaxCatchAll" ma:showField="CatchAllData" ma:web="1da0a812-136f-4ea9-9d0e-4cd82503c7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da0a812-136f-4ea9-9d0e-4cd82503c772" xsi:nil="true"/>
    <lcf76f155ced4ddcb4097134ff3c332f xmlns="54dfaed8-e0b4-452a-97f5-e2762d90450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7C9EF9A-03A5-47CB-A338-14BD3D29E1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4dfaed8-e0b4-452a-97f5-e2762d904502"/>
    <ds:schemaRef ds:uri="1da0a812-136f-4ea9-9d0e-4cd82503c77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91F9ED3-C0F6-4E74-A693-26C8BF3DDE3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A23CBF2-9946-49C0-A927-8F11584B5B2F}">
  <ds:schemaRefs>
    <ds:schemaRef ds:uri="http://purl.org/dc/terms/"/>
    <ds:schemaRef ds:uri="http://schemas.microsoft.com/office/2006/documentManagement/types"/>
    <ds:schemaRef ds:uri="1da0a812-136f-4ea9-9d0e-4cd82503c772"/>
    <ds:schemaRef ds:uri="http://www.w3.org/XML/1998/namespace"/>
    <ds:schemaRef ds:uri="http://purl.org/dc/elements/1.1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54dfaed8-e0b4-452a-97f5-e2762d904502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591</TotalTime>
  <Words>707</Words>
  <Application>Microsoft Office PowerPoint</Application>
  <PresentationFormat>Widescreen</PresentationFormat>
  <Paragraphs>106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Amiri</vt:lpstr>
      <vt:lpstr>Arial</vt:lpstr>
      <vt:lpstr>Calibri</vt:lpstr>
      <vt:lpstr>Calibri Light</vt:lpstr>
      <vt:lpstr>perec-gris</vt:lpstr>
      <vt:lpstr>perec-negra</vt:lpstr>
      <vt:lpstr>Times New Roman</vt:lpstr>
      <vt:lpstr>Office Theme</vt:lpstr>
      <vt:lpstr>PowerPoint Presentation</vt:lpstr>
      <vt:lpstr>PowerPoint Presentation</vt:lpstr>
      <vt:lpstr>PowerPoint Presentation</vt:lpstr>
      <vt:lpstr>Pomažemo pretvoriti dobre ideje u uspješne projekte  koji mijenjaju društvo nabolje. </vt:lpstr>
      <vt:lpstr>PowerPoint Presentation</vt:lpstr>
      <vt:lpstr>PowerPoint Presentation</vt:lpstr>
      <vt:lpstr>Tri razine eTwinninga i tri razine sigurnosti</vt:lpstr>
      <vt:lpstr>KRITERIJI IZVRSNOSTI (KVALITETE)</vt:lpstr>
      <vt:lpstr>PowerPoint Presentation</vt:lpstr>
      <vt:lpstr>PowerPoint Presentation</vt:lpstr>
      <vt:lpstr>PowerPoint Presentation</vt:lpstr>
      <vt:lpstr>PowerPoint Presentation</vt:lpstr>
      <vt:lpstr>Pisanje</vt:lpstr>
      <vt:lpstr>PowerPoint Presentation</vt:lpstr>
      <vt:lpstr>Zadatak: čitanje s razumijevanjem </vt:lpstr>
      <vt:lpstr>Google objektiv – besplatna aplikacija</vt:lpstr>
      <vt:lpstr>PowerPoint Presentation</vt:lpstr>
      <vt:lpstr>Vještina čitanja u II. razredu opće gimnazije  </vt:lpstr>
      <vt:lpstr>Vještina čitanja u II. razredu opće gimnazije  </vt:lpstr>
      <vt:lpstr>Pokaži pročitano - u obliku stripa  </vt:lpstr>
      <vt:lpstr>Grupni rad u Canvi</vt:lpstr>
      <vt:lpstr>Vještina govorenja</vt:lpstr>
      <vt:lpstr>Govorenje: Recite nam!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sit  amet lorem ipsum dolor dolor sit amet lorem</dc:title>
  <dc:creator>Lidija Sokolić</dc:creator>
  <cp:lastModifiedBy>Snježana Matek Sačer</cp:lastModifiedBy>
  <cp:revision>86</cp:revision>
  <dcterms:created xsi:type="dcterms:W3CDTF">2021-09-08T13:16:16Z</dcterms:created>
  <dcterms:modified xsi:type="dcterms:W3CDTF">2022-11-28T08:53:12Z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0x0101005C69E57108B92E47AEF48E5FB0D30C3D</vt:lpwstr>
  </property>
</Properties>
</file>