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9"/>
  </p:notesMasterIdLst>
  <p:sldIdLst>
    <p:sldId id="256" r:id="rId6"/>
    <p:sldId id="258" r:id="rId7"/>
    <p:sldId id="259" r:id="rId8"/>
    <p:sldId id="260" r:id="rId9"/>
    <p:sldId id="261" r:id="rId10"/>
    <p:sldId id="262" r:id="rId11"/>
    <p:sldId id="263" r:id="rId12"/>
    <p:sldId id="268" r:id="rId13"/>
    <p:sldId id="264" r:id="rId14"/>
    <p:sldId id="265" r:id="rId15"/>
    <p:sldId id="266" r:id="rId16"/>
    <p:sldId id="267" r:id="rId17"/>
    <p:sldId id="467" r:id="rId18"/>
    <p:sldId id="481" r:id="rId19"/>
    <p:sldId id="515" r:id="rId20"/>
    <p:sldId id="518" r:id="rId21"/>
    <p:sldId id="519" r:id="rId22"/>
    <p:sldId id="520" r:id="rId23"/>
    <p:sldId id="522" r:id="rId24"/>
    <p:sldId id="523" r:id="rId25"/>
    <p:sldId id="501" r:id="rId26"/>
    <p:sldId id="479" r:id="rId27"/>
    <p:sldId id="505" r:id="rId28"/>
    <p:sldId id="492" r:id="rId29"/>
    <p:sldId id="528" r:id="rId30"/>
    <p:sldId id="529" r:id="rId31"/>
    <p:sldId id="530" r:id="rId32"/>
    <p:sldId id="497" r:id="rId33"/>
    <p:sldId id="487" r:id="rId34"/>
    <p:sldId id="500" r:id="rId35"/>
    <p:sldId id="508" r:id="rId36"/>
    <p:sldId id="516" r:id="rId37"/>
    <p:sldId id="517" r:id="rId38"/>
    <p:sldId id="511" r:id="rId39"/>
    <p:sldId id="512" r:id="rId40"/>
    <p:sldId id="514" r:id="rId41"/>
    <p:sldId id="513" r:id="rId42"/>
    <p:sldId id="498" r:id="rId43"/>
    <p:sldId id="480" r:id="rId44"/>
    <p:sldId id="399" r:id="rId45"/>
    <p:sldId id="350" r:id="rId46"/>
    <p:sldId id="419" r:id="rId47"/>
    <p:sldId id="351" r:id="rId4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28C0EE-6FB5-F189-B95F-26D8C71185D1}" v="26" dt="2025-11-03T07:50:49.133"/>
    <p1510:client id="{7F2E6A7C-FCE4-3BBC-42E9-67E05D28AA19}" v="165" dt="2025-11-03T20:27:34.6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5E3E9-12D8-4766-914E-92DC7B0E0CB9}" type="datetimeFigureOut">
              <a:rPr lang="hr-BA" smtClean="0"/>
              <a:t>10. 11. 2025.</a:t>
            </a:fld>
            <a:endParaRPr lang="hr-BA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BA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BA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BA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C418F-C6EB-432C-BBA5-4C162E0CE6FB}" type="slidenum">
              <a:rPr lang="hr-BA" smtClean="0"/>
              <a:t>‹#›</a:t>
            </a:fld>
            <a:endParaRPr lang="hr-BA"/>
          </a:p>
        </p:txBody>
      </p:sp>
    </p:spTree>
    <p:extLst>
      <p:ext uri="{BB962C8B-B14F-4D97-AF65-F5344CB8AC3E}">
        <p14:creationId xmlns:p14="http://schemas.microsoft.com/office/powerpoint/2010/main" val="352241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Govorit ćemo </a:t>
            </a:r>
            <a:r>
              <a:rPr lang="en-US" dirty="0"/>
              <a:t>o tome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 UI </a:t>
            </a:r>
            <a:r>
              <a:rPr lang="en-US" dirty="0" err="1"/>
              <a:t>može</a:t>
            </a:r>
            <a:r>
              <a:rPr lang="en-US" dirty="0"/>
              <a:t> </a:t>
            </a:r>
            <a:r>
              <a:rPr lang="en-US" dirty="0" err="1"/>
              <a:t>pomoći</a:t>
            </a:r>
            <a:r>
              <a:rPr lang="en-US" dirty="0"/>
              <a:t> u </a:t>
            </a:r>
            <a:r>
              <a:rPr lang="en-US" dirty="0" err="1"/>
              <a:t>samom</a:t>
            </a:r>
            <a:r>
              <a:rPr lang="en-US" dirty="0"/>
              <a:t> </a:t>
            </a:r>
            <a:r>
              <a:rPr lang="en-US" dirty="0" err="1"/>
              <a:t>procesu</a:t>
            </a:r>
            <a:r>
              <a:rPr lang="en-US" dirty="0"/>
              <a:t> </a:t>
            </a:r>
            <a:r>
              <a:rPr lang="en-US" dirty="0" err="1"/>
              <a:t>vrednovanja</a:t>
            </a:r>
            <a:r>
              <a:rPr lang="en-US" dirty="0"/>
              <a:t>.</a:t>
            </a:r>
          </a:p>
          <a:p>
            <a:r>
              <a:rPr lang="en-US" dirty="0" err="1"/>
              <a:t>Što</a:t>
            </a:r>
            <a:r>
              <a:rPr lang="en-US" dirty="0"/>
              <a:t> je to </a:t>
            </a:r>
            <a:r>
              <a:rPr lang="en-US" dirty="0" err="1"/>
              <a:t>vrednovanje</a:t>
            </a:r>
            <a:r>
              <a:rPr lang="en-US" dirty="0"/>
              <a:t> I </a:t>
            </a:r>
            <a:r>
              <a:rPr lang="en-US" dirty="0" err="1"/>
              <a:t>kako</a:t>
            </a:r>
            <a:r>
              <a:rPr lang="en-US" dirty="0"/>
              <a:t> ga </a:t>
            </a:r>
            <a:r>
              <a:rPr lang="en-US" dirty="0" err="1"/>
              <a:t>provoditi</a:t>
            </a:r>
            <a:r>
              <a:rPr lang="en-US" dirty="0"/>
              <a:t>, </a:t>
            </a:r>
            <a:r>
              <a:rPr lang="en-US" dirty="0" err="1"/>
              <a:t>ali</a:t>
            </a:r>
            <a:r>
              <a:rPr lang="en-US" dirty="0"/>
              <a:t> I koji </a:t>
            </a:r>
            <a:r>
              <a:rPr lang="en-US" dirty="0" err="1"/>
              <a:t>su</a:t>
            </a:r>
            <a:r>
              <a:rPr lang="en-US" dirty="0"/>
              <a:t> UI </a:t>
            </a:r>
            <a:r>
              <a:rPr lang="en-US" dirty="0" err="1"/>
              <a:t>alati</a:t>
            </a:r>
            <a:r>
              <a:rPr lang="en-US" dirty="0"/>
              <a:t> koji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mogu</a:t>
            </a:r>
            <a:r>
              <a:rPr lang="en-US" dirty="0"/>
              <a:t> </a:t>
            </a:r>
            <a:r>
              <a:rPr lang="en-US" dirty="0" err="1"/>
              <a:t>pomoći</a:t>
            </a:r>
            <a:r>
              <a:rPr lang="en-US" dirty="0"/>
              <a:t>.</a:t>
            </a:r>
          </a:p>
          <a:p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kreirati</a:t>
            </a:r>
            <a:r>
              <a:rPr lang="en-US" dirty="0"/>
              <a:t> </a:t>
            </a:r>
            <a:r>
              <a:rPr lang="en-US" dirty="0" err="1"/>
              <a:t>rubrike</a:t>
            </a:r>
            <a:r>
              <a:rPr lang="en-US" dirty="0"/>
              <a:t> za </a:t>
            </a:r>
            <a:r>
              <a:rPr lang="en-US" dirty="0" err="1"/>
              <a:t>vrednovanje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ih</a:t>
            </a:r>
            <a:r>
              <a:rPr lang="en-US" dirty="0"/>
              <a:t> </a:t>
            </a:r>
            <a:r>
              <a:rPr lang="en-US" dirty="0" err="1"/>
              <a:t>koristiti</a:t>
            </a:r>
            <a:r>
              <a:rPr lang="en-US" dirty="0"/>
              <a:t> u </a:t>
            </a:r>
            <a:r>
              <a:rPr lang="en-US" dirty="0" err="1"/>
              <a:t>projektima</a:t>
            </a:r>
            <a:r>
              <a:rPr lang="en-US" dirty="0"/>
              <a:t>.</a:t>
            </a:r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B3E30-5F78-4808-B9A5-786580AD225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127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B3E30-5F78-4808-B9A5-786580AD225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12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vi-VN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Elementi eTwinning projeketa su sudionici, uvrštavanje u kurikulum škole, aktivnosti koje se provode, ciljevi, rezultati, evaluacija te diseminacija.</a:t>
            </a: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B3E30-5F78-4808-B9A5-786580AD225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3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Kvaliteta projekta je i vrlo mjerljiva. Što nam se izuzetno uklapa u današnju temu.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eTwinning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National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Quality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Label</a:t>
            </a:r>
            <a:r>
              <a:rPr lang="hr-H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hr-H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0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eTwinningove</a:t>
            </a:r>
            <a:r>
              <a:rPr lang="hr-HR" sz="1800" b="0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oznake kvalitete dodjeljuju se učiteljima i nastavnicima te njihovim učenicima za pojedinačan rad na projektu na temelju zajedničkog evaluacijskog okvira.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eTwinning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School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Label</a:t>
            </a:r>
            <a:r>
              <a:rPr lang="hr-H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hr-H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Oznaka </a:t>
            </a:r>
            <a:r>
              <a:rPr lang="hr-HR" sz="1800" b="0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eTwinningove</a:t>
            </a:r>
            <a:r>
              <a:rPr lang="hr-HR" sz="1800" b="0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škole dodjeljuje se školama koje su aktivne u promoviranju </a:t>
            </a:r>
            <a:r>
              <a:rPr lang="hr-HR" sz="1800" b="0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eTwinningovih</a:t>
            </a:r>
            <a:r>
              <a:rPr lang="hr-HR" sz="1800" b="0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vrijednosti i pedagogije, referentna su točka za lokalnu zajednicu i predstavljaju model za ostale škole.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eTwinning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European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Quality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Label</a:t>
            </a:r>
            <a:r>
              <a:rPr lang="hr-H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hr-H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0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eTwinningove</a:t>
            </a:r>
            <a:r>
              <a:rPr lang="hr-HR" sz="1800" b="0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oznake kvalitete dodjeljuju se učiteljima i nastavnicima te njihovim učenicima za pojedinačan rad na projektu na temelju zajedničkog evaluacijskog okvira.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Erasmus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Accreditation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Excellence</a:t>
            </a:r>
            <a:r>
              <a:rPr lang="hr-HR" sz="1800" b="1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r-HR" sz="1800" b="1" i="0" u="none" strike="noStrike" dirty="0" err="1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Label</a:t>
            </a:r>
            <a:r>
              <a:rPr lang="hr-HR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hr-HR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hr-HR" sz="1800" b="0" i="0" u="none" strike="noStrike" dirty="0">
                <a:solidFill>
                  <a:srgbClr val="7F7F7F"/>
                </a:solidFill>
                <a:effectLst/>
                <a:latin typeface="Calibri" panose="020F0502020204030204" pitchFamily="34" charset="0"/>
              </a:rPr>
              <a:t>Kao dio Erasmus akreditacije u okviru Ključne aktivnosti 1 programa, najboljim akreditiranim organizacijama u području obrazovanja odraslih, strukovnog obrazovanja i osposobljavanja te školskog obrazovanja dodjeljuju se oznake izvrsnosti za provedbu visokokvalitetnih projekata mobilnosti</a:t>
            </a:r>
            <a:r>
              <a:rPr lang="hr-HR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B3E30-5F78-4808-B9A5-786580AD225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997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HR" dirty="0"/>
              <a:t>Na stranicama Agencije postoji niz publikacije koje su upravo vezane uz eTwinning </a:t>
            </a:r>
            <a:r>
              <a:rPr lang="en-US" dirty="0"/>
              <a:t>I</a:t>
            </a:r>
            <a:r>
              <a:rPr lang="en-HR" dirty="0"/>
              <a:t> svakako će vam dobro doći.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B3E30-5F78-4808-B9A5-786580AD225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62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8" name="Google Shape;4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B3E30-5F78-4808-B9A5-786580AD2253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2824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9447FF-4498-419E-8948-45E54DD4854B}" type="slidenum">
              <a:rPr kumimoji="0" lang="hr-H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hr-H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43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B1941-9586-F31C-D4FD-8C31704F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A84D5A-1942-79B6-AC23-25C3988B6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80613-8439-2814-7569-081596FB1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11A2F-6AB6-8023-967A-8715B599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A8E0-9F50-07E6-8112-278AF0205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950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9FDFE-7739-AAF3-8CFD-644DF65BF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15BEA-7623-2A8E-D9A1-7BBC46F76B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26EC-989E-DB77-2E19-82CFC3518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C3C05-3DF6-377E-7A7E-0C79C84B6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EFD27-B328-A21F-F5DC-A0E9BDC65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545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D68F24-4404-BBBD-1C0C-7DEB19D6C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B97143-ED44-F520-6584-B036EC7E9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D5CBD-897A-8E86-8982-76371375D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E5538-614F-66A5-A5D3-7AFA56D56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897D2-6AEF-7CAA-92AA-469B5F8EB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2066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0E98547D-3A19-40FD-8121-C256A7F78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02A33-89A9-473B-8A1A-14336F2FC3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07323"/>
            <a:ext cx="9144000" cy="113252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384BD-7DC2-4A26-853D-5A194E240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3400" y="3990109"/>
            <a:ext cx="3728258" cy="165838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25345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09F9D9D-54B1-4EE6-A807-F7C19CE3B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55ED92-FBE9-4B05-8162-03C0B7BBF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19FD5-0B8B-40F8-9E30-9BDD202C1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462248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67964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7CCC-C685-43A2-8930-4CE17175A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60BF-A736-425A-8935-8AAE2C608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84642-A4E9-4815-84D9-602E8C8A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4A029-A8F8-4053-B730-42E932A0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6825F-8B1F-4B51-9D81-3EE7EEE5A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17618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D635E-1CDF-4646-8809-C315D0A3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2BFF-BA64-42B8-B690-A938A1D7C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C3AF89-03E2-4E46-972B-DB6DE6BF9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5DD7A-D608-4BFD-980D-AABD3150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4ED328-F1F2-40C5-ABAD-A0DBE1D1B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6ACFD2-2300-4A48-AAED-A284000DF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934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75FF1-927B-455C-B99F-0ABD7BB43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621759-743A-41D7-929E-393BA140D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13C67F-DB44-48E5-BDD7-DEEEAF944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6C9D2-FCDA-4CAF-9967-E3028CDC6F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513B56-54E5-4543-B245-FD68FCEC8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D74D14-E205-4D49-83A9-79B29E8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D5E6A2-B1EE-4764-9731-E0C65FACA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A6F09-3341-42EB-A38A-D02FDF31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90093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1EDC6-E5BC-411D-B1B5-9C40F76A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B8274-F69E-4602-A1E3-64CB05E5A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41C29-7BBF-4B04-ADD9-A7E5E6BF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50315-18DD-4E74-916E-39B7A464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9363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E32FA1-7BFE-483E-9691-B517193C2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22E07-5788-465A-AC8C-22ADE789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1BD91-2512-466F-AA6F-29F11EEDB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895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9B86-AC30-46F0-BFA7-5EB56939C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4B305-1208-4E5C-9CE1-2714A126A6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F6E0C-F86F-450F-8C78-DAE92820E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DBF70E-BF1D-4543-83AA-2C590F30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409F42-13DF-4959-AA69-B0D8EF01F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88008-EFAD-4F32-AF12-72E639F3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2963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13C22-A51C-C7F1-4843-0FD353C0D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64375-7959-F79A-1DDA-B829561D6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001B0-2F59-24A1-19BC-61583416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B9CA4-8F77-6BF2-9B1C-EA5BE8A00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0F5F8-089A-012D-7DAD-2416F6CBC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9463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07D43-FD13-4436-AE73-5A57F3E08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FBF6A4-09B2-40D4-9F61-448EDCF5B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E5C4B1-F0D8-48A3-942B-AC20D153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D05DF-B97D-4C50-93F5-616665273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F27CDF-A7CF-4D08-9C67-F8303406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EB956-0D4A-4382-A2BF-807A540DB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56570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633EF-D147-40F4-A8B4-BF765751B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F3CA4F-FA36-4814-9C38-056C21605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CC64E-DB70-4299-8C64-9326F034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B20C7-EBEC-48B0-B14B-D9F1F8981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F4134-1DCA-4F0C-9043-7222CE91F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1810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AD91A9-D37E-4FE9-90FB-DA067226AF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432633-8D0B-423B-A491-0267EFD34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C3847-A7FC-4A28-917A-EC1E952E0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40EC-7E80-4713-ADE9-DE3455EAB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971D9-2E0D-4688-A254-C3613D9F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06481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AB3F4-B78A-FC03-DC0C-6E95E807C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E801A-B9A3-EBA6-A7A2-4B079331E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4909C-F165-B8F1-74AB-3DA5294EF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BE01E-4A6A-A314-59A4-DBFEF693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F777-3617-58A1-6948-22F18C20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3777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E2F61-33A9-C465-2345-C55B576B3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9A7BA-C0E4-8817-A712-01BBEAB3BC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EE3BF-5659-967C-14B3-B911BB651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D2871-B413-67B1-30DC-21CC38BF5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70CD87-8534-02BA-EF74-0BF3197D1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CD14D-8AE3-32A7-9D28-B4801F57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1265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BF705-C465-BEE8-9578-F8C8225CE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FBD80-4BDA-5BDB-603E-67D5B0570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4BF21-F868-1100-0197-F58EB88BA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DF37-5793-DCD9-F53C-0C63B193B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CD1234-559D-8FA8-D525-9E7C0ED857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819471-51D3-A079-4A0D-69A1B5A20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B48640-E2BE-C151-3DF3-3FCC8F04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23BA7E-B7B2-9601-42A1-59F56921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024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C76AD-F658-E963-610E-52DDBCAAF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69301A-3AB5-A712-6277-1CAE59B7B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0376A-EE7E-ACC6-8013-714C6C40C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0836CA-9148-6F52-DE15-161C5C587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5301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CEAD6-63A4-8563-D06E-220BCDAE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6AFA11-52C7-8F6E-C941-DC3006AEC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8567DC-1557-F143-FC8B-57FC4DF08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15986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485F2-44DA-3684-5FA4-86C93D578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81B0-08D6-A563-E7E7-E96A2EC58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5B57CF-F0B6-481D-73D2-84490F982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05A8DA-1E79-BBFE-54D0-5B3935C4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9EBE4-934C-C313-A585-588FE9591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C070A-D1CD-C8FB-16C2-F9C9FB4E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689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A9E82-B8C6-E622-7B5A-47B464C76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AF61B-D129-153F-6375-DCF265887C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5AC2D2-9A70-EBE0-566B-0606BEE9C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4F64B-2512-B774-14B6-EBDCA7F6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CA665-A6BF-D59D-B802-BB181FB82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E04667-7D96-CED4-2798-7B7D08F2A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6992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1ED74-3300-4692-4949-5A1973FC4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4E097-9FB9-7215-3DEC-FF111AF30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4CEB9-7DFF-FB36-427C-48719415B8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80B26-898E-4DAB-B27B-0A5AAE8CE917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C8D0A-7500-1F30-40E9-1C27BBCA3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65C0-1D23-7C1D-DAC1-8AA9BB96B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63860-E8A3-4025-B1A4-9F5AA108F64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7834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EAEA90-7A77-4CE3-9E4A-19B941CD8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85DA6B-920D-4E98-ABD8-83E015F04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712578-5CA4-4D89-857D-95454994F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ADB02-AF1D-4262-8D59-9E7DE10D1A28}" type="datetimeFigureOut">
              <a:rPr lang="hr-HR" smtClean="0"/>
              <a:t>10.11.2025.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D8CED-4833-4025-A60C-CB5245AD7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1DB36-E579-4051-98E8-B95EB6CD9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60D0A-4C93-4170-95AC-575FB6647E4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883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vecteezy.com/png/49610050-ai-robot-thinking-side-view-isolated-on-transparent-background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ar.inspiredpencil.com/pictures-2023/quotation-marks-icon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dijskapismenost.hr/wp-content/uploads/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www.medijskapismenost.hr/wp-content/uploads/2024/04/Umjetna-inteligencija-u-obrazovanju.pdf" TargetMode="Externa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.inspiredpencil.com/pictures-2023/quotation-marks-icon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ijskapismenost.hr/wp-content/uploads/2024/04/Umjetna-inteligencija-u-obrazovanju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hyperlink" Target="https://www.etwinning.hr/hr/novosti/europska-platforma-za-skolsko-obrazovanje-novosti-i-upute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@etwinninghrvatska/videos" TargetMode="External"/><Relationship Id="rId3" Type="http://schemas.openxmlformats.org/officeDocument/2006/relationships/image" Target="../media/image34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hyperlink" Target="https://www.etwinning.hr/hr/sadrzaj/europska-platforma-za-skolsko-obrazovanje-european-school-education-platform-pitanja-i-odgovori/" TargetMode="External"/><Relationship Id="rId10" Type="http://schemas.openxmlformats.org/officeDocument/2006/relationships/hyperlink" Target="https://www.facebook.com/eplusetwinninghrvatska" TargetMode="External"/><Relationship Id="rId4" Type="http://schemas.openxmlformats.org/officeDocument/2006/relationships/hyperlink" Target="mailto:etwinning@mobilnost.hr" TargetMode="External"/><Relationship Id="rId9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89B8E-6000-3F51-E329-87AB73D86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672" y="425049"/>
            <a:ext cx="8072582" cy="1485220"/>
          </a:xfrm>
        </p:spPr>
        <p:txBody>
          <a:bodyPr>
            <a:noAutofit/>
          </a:bodyPr>
          <a:lstStyle/>
          <a:p>
            <a:pPr algn="r"/>
            <a:r>
              <a:rPr lang="hr-BA" sz="4400" b="1" i="1" dirty="0"/>
              <a:t>Umjetna inteligencija u </a:t>
            </a:r>
            <a:r>
              <a:rPr lang="hr-BA" sz="4400" b="1" i="1" dirty="0" err="1"/>
              <a:t>eTwinning</a:t>
            </a:r>
            <a:r>
              <a:rPr lang="hr-BA" sz="4400" b="1" i="1" dirty="0"/>
              <a:t> i </a:t>
            </a:r>
            <a:br>
              <a:rPr lang="hr-BA" sz="4400" b="1" i="1" dirty="0"/>
            </a:br>
            <a:r>
              <a:rPr lang="hr-BA" sz="4400" b="1" i="1" dirty="0"/>
              <a:t>Erasmus+ projektima</a:t>
            </a:r>
            <a:endParaRPr lang="hr-HR" sz="4400" b="1" i="1" dirty="0">
              <a:solidFill>
                <a:srgbClr val="000000"/>
              </a:solidFill>
              <a:ea typeface="Calibri Light" panose="020F0302020204030204"/>
              <a:cs typeface="Calibri Light"/>
            </a:endParaRPr>
          </a:p>
        </p:txBody>
      </p:sp>
      <p:sp>
        <p:nvSpPr>
          <p:cNvPr id="5" name="Podnaslov 4">
            <a:extLst>
              <a:ext uri="{FF2B5EF4-FFF2-40B4-BE49-F238E27FC236}">
                <a16:creationId xmlns:a16="http://schemas.microsoft.com/office/drawing/2014/main" id="{A503F94C-D7BC-1BF7-237B-9AF3C09EB1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71524" y="4073237"/>
            <a:ext cx="2957058" cy="134850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100000"/>
              </a:lnSpc>
            </a:pPr>
            <a:r>
              <a:rPr lang="hr-HR" sz="1400" b="1" dirty="0" err="1">
                <a:ea typeface="Calibri"/>
                <a:cs typeface="Calibri"/>
              </a:rPr>
              <a:t>eTwinnigovi</a:t>
            </a:r>
            <a:r>
              <a:rPr lang="hr-HR" sz="1400" b="1" dirty="0">
                <a:ea typeface="Calibri"/>
                <a:cs typeface="Calibri"/>
              </a:rPr>
              <a:t> ambasadori</a:t>
            </a:r>
          </a:p>
          <a:p>
            <a:pPr algn="l">
              <a:lnSpc>
                <a:spcPct val="100000"/>
              </a:lnSpc>
            </a:pPr>
            <a:r>
              <a:rPr lang="hr-HR" sz="2000" b="1" dirty="0">
                <a:ea typeface="Calibri"/>
                <a:cs typeface="Calibri"/>
              </a:rPr>
              <a:t>Suzana Delić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r-HR" sz="1600" dirty="0">
                <a:ea typeface="Calibri"/>
                <a:cs typeface="Calibri"/>
              </a:rPr>
              <a:t>Osnovna škola Horvati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r-HR" sz="2000" b="1" dirty="0">
                <a:ea typeface="Calibri"/>
                <a:cs typeface="Calibri"/>
              </a:rPr>
              <a:t>Marko Brajković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hr-HR" sz="1600" dirty="0">
                <a:ea typeface="Calibri"/>
                <a:cs typeface="Calibri"/>
              </a:rPr>
              <a:t>Osnovna škola </a:t>
            </a:r>
            <a:r>
              <a:rPr lang="hr-HR" sz="1600" dirty="0" err="1">
                <a:ea typeface="Calibri"/>
                <a:cs typeface="Calibri"/>
              </a:rPr>
              <a:t>Lovas</a:t>
            </a:r>
            <a:endParaRPr lang="hr-HR" sz="1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4133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AE4F9-A845-44A5-2562-AFD21B4E5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960CC-C30D-BCFB-B316-7245DC1E06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3002F6-DF79-0180-D34E-809AB8DA9DA7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UI u </a:t>
            </a:r>
            <a:r>
              <a:rPr lang="hr-BA" b="1" i="1" dirty="0" err="1">
                <a:solidFill>
                  <a:srgbClr val="002060"/>
                </a:solidFill>
              </a:rPr>
              <a:t>eTwinningovim</a:t>
            </a:r>
            <a:r>
              <a:rPr lang="hr-BA" b="1" i="1" dirty="0">
                <a:solidFill>
                  <a:srgbClr val="002060"/>
                </a:solidFill>
              </a:rPr>
              <a:t> projektima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0072B041-9F11-FCDC-4E3F-A48481ABF5B0}"/>
              </a:ext>
            </a:extLst>
          </p:cNvPr>
          <p:cNvSpPr txBox="1"/>
          <p:nvPr/>
        </p:nvSpPr>
        <p:spPr>
          <a:xfrm>
            <a:off x="1513521" y="2154761"/>
            <a:ext cx="9751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BA" sz="3200" dirty="0"/>
            </a:br>
            <a:endParaRPr lang="hr-BA" sz="3200" i="1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77C569D-53DB-89AC-75C7-DD06D0F00E6F}"/>
              </a:ext>
            </a:extLst>
          </p:cNvPr>
          <p:cNvSpPr txBox="1"/>
          <p:nvPr/>
        </p:nvSpPr>
        <p:spPr>
          <a:xfrm>
            <a:off x="838199" y="1717964"/>
            <a:ext cx="1080571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800" b="1" dirty="0"/>
              <a:t>Odredite cilj projekta</a:t>
            </a:r>
            <a:r>
              <a:rPr lang="hr-BA" sz="2800" dirty="0"/>
              <a:t> koji povezuje UI i jednu ili više osnovnih vještina. </a:t>
            </a:r>
          </a:p>
          <a:p>
            <a:r>
              <a:rPr lang="it-IT" sz="2800" b="1" dirty="0" err="1"/>
              <a:t>Odaberite</a:t>
            </a:r>
            <a:r>
              <a:rPr lang="it-IT" sz="2800" b="1" dirty="0"/>
              <a:t> </a:t>
            </a:r>
            <a:r>
              <a:rPr lang="hr-HR" sz="2800" b="1" dirty="0"/>
              <a:t>U</a:t>
            </a:r>
            <a:r>
              <a:rPr lang="it-IT" sz="2800" b="1" dirty="0"/>
              <a:t>I alate</a:t>
            </a:r>
            <a:r>
              <a:rPr lang="it-IT" sz="2800" dirty="0"/>
              <a:t> </a:t>
            </a:r>
            <a:r>
              <a:rPr lang="it-IT" sz="2800" dirty="0" err="1"/>
              <a:t>koji</a:t>
            </a:r>
            <a:r>
              <a:rPr lang="it-IT" sz="2800" dirty="0"/>
              <a:t> su </a:t>
            </a:r>
            <a:r>
              <a:rPr lang="it-IT" sz="2800" dirty="0" err="1"/>
              <a:t>učenicima</a:t>
            </a:r>
            <a:r>
              <a:rPr lang="hr-HR" sz="2800" dirty="0"/>
              <a:t> </a:t>
            </a:r>
            <a:r>
              <a:rPr lang="it-IT" sz="2800" dirty="0" err="1"/>
              <a:t>prikladni</a:t>
            </a:r>
            <a:r>
              <a:rPr lang="it-IT" sz="2800" dirty="0"/>
              <a:t> i </a:t>
            </a:r>
            <a:r>
              <a:rPr lang="it-IT" sz="2800" dirty="0" err="1"/>
              <a:t>dostupni</a:t>
            </a:r>
            <a:r>
              <a:rPr lang="hr-HR" sz="2800" dirty="0"/>
              <a:t>.</a:t>
            </a:r>
          </a:p>
          <a:p>
            <a:r>
              <a:rPr lang="hr-BA" sz="2800" b="1" dirty="0"/>
              <a:t>Uključite etiku i građanski odgoj</a:t>
            </a:r>
            <a:r>
              <a:rPr lang="hr-BA" sz="2800" dirty="0"/>
              <a:t> te osigurajte da učenici razmišljaju o posljedicama upotrebe UI, pristranostima, sigurnosti podataka.</a:t>
            </a:r>
          </a:p>
          <a:p>
            <a:r>
              <a:rPr lang="hr-BA" sz="2800" b="1" dirty="0"/>
              <a:t>Planirajte suradničke aktivnosti </a:t>
            </a:r>
            <a:r>
              <a:rPr lang="hr-BA" sz="2800" dirty="0"/>
              <a:t>u kojima svaki partner predstavi svoj UI alat, iskustvo korištenja, prednosti i nedostatke.</a:t>
            </a:r>
            <a:br>
              <a:rPr lang="hr-BA" sz="2800" dirty="0"/>
            </a:br>
            <a:r>
              <a:rPr lang="hr-BA" sz="2800" b="1" dirty="0"/>
              <a:t>Uključite roditelje i zajednicu </a:t>
            </a:r>
            <a:r>
              <a:rPr lang="hr-BA" sz="2800" dirty="0"/>
              <a:t>kako biste ostvarili učinak.</a:t>
            </a:r>
            <a:endParaRPr lang="hr-BA" sz="2800" b="1" dirty="0"/>
          </a:p>
        </p:txBody>
      </p:sp>
    </p:spTree>
    <p:extLst>
      <p:ext uri="{BB962C8B-B14F-4D97-AF65-F5344CB8AC3E}">
        <p14:creationId xmlns:p14="http://schemas.microsoft.com/office/powerpoint/2010/main" val="147286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3AAF3D-B5B3-98C9-E1E8-3A0ACCAEA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D5D60-B6D3-A14F-9843-19CBA4DA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CE04561-3621-AE20-02A4-F487DB7311C9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UI u Erasmus+ projektima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A4340976-9D47-2270-C800-940BCEAA38B8}"/>
              </a:ext>
            </a:extLst>
          </p:cNvPr>
          <p:cNvSpPr txBox="1"/>
          <p:nvPr/>
        </p:nvSpPr>
        <p:spPr>
          <a:xfrm>
            <a:off x="1513521" y="2154761"/>
            <a:ext cx="9751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hr-BA" sz="3200" dirty="0"/>
            </a:br>
            <a:endParaRPr lang="hr-BA" sz="3200" i="1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8CE4130-873E-AC9E-F9D1-02E1DC6828EB}"/>
              </a:ext>
            </a:extLst>
          </p:cNvPr>
          <p:cNvSpPr txBox="1"/>
          <p:nvPr/>
        </p:nvSpPr>
        <p:spPr>
          <a:xfrm>
            <a:off x="838199" y="1717964"/>
            <a:ext cx="108057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2800" b="1" dirty="0"/>
              <a:t>Generiranje ideja i istraživanje tema </a:t>
            </a:r>
            <a:r>
              <a:rPr lang="hr-BA" sz="2800" dirty="0"/>
              <a:t>koje su trenutno popularne ili financirane.</a:t>
            </a:r>
          </a:p>
          <a:p>
            <a:r>
              <a:rPr lang="hr-BA" sz="2800" b="1" dirty="0"/>
              <a:t>Predlaže ciljeve, ishode i aktivnosti </a:t>
            </a:r>
            <a:r>
              <a:rPr lang="hr-BA" sz="2800" dirty="0"/>
              <a:t>na temelju odabrane teme.</a:t>
            </a:r>
          </a:p>
          <a:p>
            <a:r>
              <a:rPr lang="hr-BA" sz="2800" b="1" dirty="0"/>
              <a:t>Komunikacija i suradnja </a:t>
            </a:r>
            <a:r>
              <a:rPr lang="hr-BA" sz="2800" dirty="0"/>
              <a:t>mogu se olakšati korištenjem UI prevoditelja.</a:t>
            </a:r>
          </a:p>
          <a:p>
            <a:r>
              <a:rPr lang="hr-BA" sz="2800" b="1" dirty="0"/>
              <a:t>Upravljanje projektom i dokumentacijom </a:t>
            </a:r>
            <a:r>
              <a:rPr lang="hr-BA" sz="2800" dirty="0"/>
              <a:t>olakšano je  UI alatima za obradu podataka. (Excel </a:t>
            </a:r>
            <a:r>
              <a:rPr lang="hr-BA" sz="2800" dirty="0" err="1"/>
              <a:t>Copilot</a:t>
            </a:r>
            <a:r>
              <a:rPr lang="hr-BA" sz="2800" dirty="0"/>
              <a:t>, Google </a:t>
            </a:r>
            <a:r>
              <a:rPr lang="hr-BA" sz="2800" dirty="0" err="1"/>
              <a:t>Sheets</a:t>
            </a:r>
            <a:r>
              <a:rPr lang="hr-BA" sz="2800" dirty="0"/>
              <a:t> AI)</a:t>
            </a:r>
          </a:p>
          <a:p>
            <a:r>
              <a:rPr lang="hr-BA" sz="2800" b="1" dirty="0"/>
              <a:t>Automatizacija ponavljajućih zadataka </a:t>
            </a:r>
            <a:r>
              <a:rPr lang="hr-BA" sz="2800" dirty="0"/>
              <a:t>kao što je slanje poruka elektroničke pošte, planiranje i izrada rasporeda.</a:t>
            </a:r>
            <a:endParaRPr lang="hr-BA" sz="2800" b="1" dirty="0"/>
          </a:p>
          <a:p>
            <a:r>
              <a:rPr lang="hr-BA" sz="2800" b="1" dirty="0"/>
              <a:t>Diseminacija i vidljivost projekta </a:t>
            </a:r>
            <a:r>
              <a:rPr lang="hr-BA" sz="2800" dirty="0"/>
              <a:t>mogu se povećati korištenjem UI alata.</a:t>
            </a:r>
            <a:r>
              <a:rPr lang="hr-BA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439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4BA6B3-7492-A9AC-85AB-53AA0C01A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160AE-372F-00F0-2E68-EA4BA47CB8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A7789E6-BE55-C150-EECD-0062F3E1A411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HR" b="1" i="1" dirty="0">
                <a:solidFill>
                  <a:srgbClr val="002060"/>
                </a:solidFill>
                <a:ea typeface="Calibri Light" panose="020F0302020204030204"/>
                <a:cs typeface="Calibri Light"/>
              </a:rPr>
              <a:t>Projektne ideje</a:t>
            </a:r>
          </a:p>
        </p:txBody>
      </p:sp>
      <p:pic>
        <p:nvPicPr>
          <p:cNvPr id="5" name="Slika 4" descr="Slika na kojoj se prikazuje grafika, uzorak, grafički dizajn, umjetničko djelo&#10;&#10;Sadržaj generiran uz AI možda nije točan.">
            <a:extLst>
              <a:ext uri="{FF2B5EF4-FFF2-40B4-BE49-F238E27FC236}">
                <a16:creationId xmlns:a16="http://schemas.microsoft.com/office/drawing/2014/main" id="{A7FC9D35-0330-1FC0-D837-E14F112D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27" y="1478829"/>
            <a:ext cx="4251036" cy="42510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0E4D733-B6B7-FE26-4AFE-EE327B2A13AE}"/>
              </a:ext>
            </a:extLst>
          </p:cNvPr>
          <p:cNvSpPr txBox="1">
            <a:spLocks/>
          </p:cNvSpPr>
          <p:nvPr/>
        </p:nvSpPr>
        <p:spPr>
          <a:xfrm>
            <a:off x="7721600" y="3031078"/>
            <a:ext cx="3829954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HR" b="1" i="1" dirty="0">
                <a:solidFill>
                  <a:srgbClr val="002060"/>
                </a:solidFill>
                <a:ea typeface="Calibri Light" panose="020F0302020204030204"/>
                <a:cs typeface="Calibri Light"/>
              </a:rPr>
              <a:t>#skillsforlife</a:t>
            </a:r>
          </a:p>
        </p:txBody>
      </p:sp>
    </p:spTree>
    <p:extLst>
      <p:ext uri="{BB962C8B-B14F-4D97-AF65-F5344CB8AC3E}">
        <p14:creationId xmlns:p14="http://schemas.microsoft.com/office/powerpoint/2010/main" val="340134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CA91F2A-A9CF-1A82-0777-40ACE4B2AD94}"/>
              </a:ext>
            </a:extLst>
          </p:cNvPr>
          <p:cNvSpPr txBox="1"/>
          <p:nvPr/>
        </p:nvSpPr>
        <p:spPr>
          <a:xfrm>
            <a:off x="718457" y="3164292"/>
            <a:ext cx="107550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Vrednovanje,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što je to? Razumijevanje samog procesa.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Primjeri alata umjetne inteligencije za procjenu </a:t>
            </a:r>
            <a:r>
              <a:rPr kumimoji="0" lang="hr-H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eTwinning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i Erasmus+ aktivnosti i projekata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Primjeri rubrika za vrednovanje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                             Sve uz pomoć umjetne inteligencije.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B01104-EC37-8F53-59EF-ECEBACE9A00C}"/>
              </a:ext>
            </a:extLst>
          </p:cNvPr>
          <p:cNvSpPr txBox="1"/>
          <p:nvPr/>
        </p:nvSpPr>
        <p:spPr>
          <a:xfrm>
            <a:off x="2703159" y="433220"/>
            <a:ext cx="918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projektima; 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1A6706-2377-1B70-22E7-0C5D52AA53F1}"/>
              </a:ext>
            </a:extLst>
          </p:cNvPr>
          <p:cNvSpPr txBox="1"/>
          <p:nvPr/>
        </p:nvSpPr>
        <p:spPr>
          <a:xfrm>
            <a:off x="541913" y="1847185"/>
            <a:ext cx="98531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          PROJEKTI          UI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9910ED-813E-B714-010D-E1C002765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36" y="1887370"/>
            <a:ext cx="1060450" cy="920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0CCE7A-B5B0-201C-C0C3-15305BE87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203" y="1864884"/>
            <a:ext cx="10604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6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27F0D3-F650-7659-3AC9-6B5111D88008}"/>
              </a:ext>
            </a:extLst>
          </p:cNvPr>
          <p:cNvSpPr txBox="1"/>
          <p:nvPr/>
        </p:nvSpPr>
        <p:spPr>
          <a:xfrm>
            <a:off x="287217" y="1175626"/>
            <a:ext cx="9230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Što umjetna inteligencija kaže o vrednovanju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kontekstu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obrazovanja</a:t>
            </a:r>
            <a:r>
              <a:rPr kumimoji="0" lang="en-H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4D92AE-31FD-7C4F-8F8A-F6D7A63F5725}"/>
              </a:ext>
            </a:extLst>
          </p:cNvPr>
          <p:cNvSpPr txBox="1"/>
          <p:nvPr/>
        </p:nvSpPr>
        <p:spPr>
          <a:xfrm>
            <a:off x="2660297" y="225984"/>
            <a:ext cx="918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projektima; 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1ED1A-1EE1-9434-FD3B-772F21A5F761}"/>
              </a:ext>
            </a:extLst>
          </p:cNvPr>
          <p:cNvSpPr txBox="1"/>
          <p:nvPr/>
        </p:nvSpPr>
        <p:spPr>
          <a:xfrm>
            <a:off x="287217" y="1763676"/>
            <a:ext cx="1121943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znači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praćenje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procjenjivanje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učenikovog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kroz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ocjene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Obuhvaća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Formativno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poticanje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povratne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informacije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savjeti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poticanje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samoprocjene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Sumativno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zaključivanje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postignućima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ocjene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Samoprocjena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vršnjačka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procjena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učenici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međusobno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vrednuju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svoj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Primjeri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izvan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škole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procjena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uspješnosti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provedbe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zaposlenika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procjena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učinka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poslu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umjetničkog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kvalitete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utjecaja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5F1DD2-373B-53B6-7DD4-93A51D8D59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700" y="5006101"/>
            <a:ext cx="2857954" cy="80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9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E546C6-1A7E-CCA3-36B5-5680F0BFBB5F}"/>
              </a:ext>
            </a:extLst>
          </p:cNvPr>
          <p:cNvSpPr txBox="1"/>
          <p:nvPr/>
        </p:nvSpPr>
        <p:spPr>
          <a:xfrm>
            <a:off x="2660297" y="225984"/>
            <a:ext cx="918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projektima; 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3AD7EF-159C-4F7B-3B6A-0D866E6E6F65}"/>
              </a:ext>
            </a:extLst>
          </p:cNvPr>
          <p:cNvSpPr txBox="1"/>
          <p:nvPr/>
        </p:nvSpPr>
        <p:spPr>
          <a:xfrm>
            <a:off x="420061" y="1904288"/>
            <a:ext cx="9777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1. Pitanje: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Nacrtaj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osnovne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škole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Hrvatskoj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vrijeme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7D1F8-0D13-822C-10FF-28C0576B743D}"/>
              </a:ext>
            </a:extLst>
          </p:cNvPr>
          <p:cNvSpPr txBox="1"/>
          <p:nvPr/>
        </p:nvSpPr>
        <p:spPr>
          <a:xfrm>
            <a:off x="420061" y="2967335"/>
            <a:ext cx="9647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2. Pitanje: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Nacrtaj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srednje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škole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Hrvatskoj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vrijeme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37BF34-C743-A548-DA07-82CE8BB7040C}"/>
              </a:ext>
            </a:extLst>
          </p:cNvPr>
          <p:cNvSpPr txBox="1"/>
          <p:nvPr/>
        </p:nvSpPr>
        <p:spPr>
          <a:xfrm>
            <a:off x="2705436" y="3990723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ugovornik: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B1D57C-77C5-224B-CE6F-66E20BA5D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49" y="3768772"/>
            <a:ext cx="2910151" cy="9766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BEF08F-CAB3-BA56-2D5D-BB67A019966B}"/>
              </a:ext>
            </a:extLst>
          </p:cNvPr>
          <p:cNvSpPr txBox="1"/>
          <p:nvPr/>
        </p:nvSpPr>
        <p:spPr>
          <a:xfrm rot="20225336">
            <a:off x="5949463" y="4632237"/>
            <a:ext cx="3902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Što možemo očekivati?</a:t>
            </a:r>
          </a:p>
        </p:txBody>
      </p:sp>
    </p:spTree>
    <p:extLst>
      <p:ext uri="{BB962C8B-B14F-4D97-AF65-F5344CB8AC3E}">
        <p14:creationId xmlns:p14="http://schemas.microsoft.com/office/powerpoint/2010/main" val="190315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778436-856E-B0DD-3134-348530B7C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401" y="848617"/>
            <a:ext cx="8257224" cy="51607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B91E12-1AED-81DC-23E3-389D63068455}"/>
              </a:ext>
            </a:extLst>
          </p:cNvPr>
          <p:cNvSpPr txBox="1"/>
          <p:nvPr/>
        </p:nvSpPr>
        <p:spPr>
          <a:xfrm>
            <a:off x="2660297" y="225984"/>
            <a:ext cx="918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projektima; 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995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08B6D72-036E-83C6-85D4-21F5B4CCB6A7}"/>
              </a:ext>
            </a:extLst>
          </p:cNvPr>
          <p:cNvSpPr txBox="1"/>
          <p:nvPr/>
        </p:nvSpPr>
        <p:spPr>
          <a:xfrm>
            <a:off x="6710146" y="1434409"/>
            <a:ext cx="476488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Evo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modernizirane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verzije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2025.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godinu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učenici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sjede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učionici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rade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tabletima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umjesto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papira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kojima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piše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„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“.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Učitelj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koristi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digitalni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tablet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praćenje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napretka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Na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ploči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rubrika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kriterijima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Kriterij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Odlično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Dobro –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Dovoljno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a u kutu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oznaka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godine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„2025“. U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pozadini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karta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Hrvatske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što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naglašava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lokalni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kontekst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0918B-928A-CE37-F54A-C23A82B97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8" y="1305589"/>
            <a:ext cx="6566818" cy="43549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94EF9D0-5ADE-5C9C-1981-6BB09853E415}"/>
              </a:ext>
            </a:extLst>
          </p:cNvPr>
          <p:cNvSpPr txBox="1"/>
          <p:nvPr/>
        </p:nvSpPr>
        <p:spPr>
          <a:xfrm>
            <a:off x="2660297" y="225984"/>
            <a:ext cx="918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projektima; 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55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E84916-06D9-9F97-133C-125FEBB92F48}"/>
              </a:ext>
            </a:extLst>
          </p:cNvPr>
          <p:cNvSpPr txBox="1"/>
          <p:nvPr/>
        </p:nvSpPr>
        <p:spPr>
          <a:xfrm>
            <a:off x="2801257" y="271304"/>
            <a:ext cx="8969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Umjetna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inteligencija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značajno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mijenja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obrazovanju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odnosno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način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koji se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procjenjuje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znanje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vještine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napredak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učenika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Evo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kako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HR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27F72-CCE2-535C-7A55-8BD64E6365AE}"/>
              </a:ext>
            </a:extLst>
          </p:cNvPr>
          <p:cNvSpPr txBox="1"/>
          <p:nvPr/>
        </p:nvSpPr>
        <p:spPr>
          <a:xfrm>
            <a:off x="246743" y="1471633"/>
            <a:ext cx="1169851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Pozitivni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utjecaji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Automatsko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ocjenjivanje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brzo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precizno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ocijeniti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testove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višestrukim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izborom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eseje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određene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razine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), pa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čak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kodove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informatici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Primjeri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sustavi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Gradescope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Turnitin,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ChatGPT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edukativnim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okruženjima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Formativno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stvarnom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vremenu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Učenici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dobivaju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povratne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informacije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odmah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nakon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zadatka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što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pomaže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kroz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ispravke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prepoznati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obrasce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pogrešaka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predložiti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dodatne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zadatke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399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CE84916-06D9-9F97-133C-125FEBB92F48}"/>
              </a:ext>
            </a:extLst>
          </p:cNvPr>
          <p:cNvSpPr txBox="1"/>
          <p:nvPr/>
        </p:nvSpPr>
        <p:spPr>
          <a:xfrm>
            <a:off x="2801257" y="271304"/>
            <a:ext cx="89698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Umjetna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inteligencija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značajno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mijenja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obrazovanju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odnosno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način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koji se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procjenjuje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vještine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napredak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učenika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Evo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kako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0429D6-94EF-7135-0A30-CB86814B7904}"/>
              </a:ext>
            </a:extLst>
          </p:cNvPr>
          <p:cNvSpPr txBox="1"/>
          <p:nvPr/>
        </p:nvSpPr>
        <p:spPr>
          <a:xfrm>
            <a:off x="537029" y="2090172"/>
            <a:ext cx="1111794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Pozitivni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utjecaji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Praćenje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napretka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analizira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podatke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daje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učiteljima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uvid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napredak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svakog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pomažući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ranom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otkrivanju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poteškoća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Objektivnost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Smanjuje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subjektivnost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ocjenjivanju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posebno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velikih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grupa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5933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E3899-9029-AA62-DECE-0111E2D74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pic>
        <p:nvPicPr>
          <p:cNvPr id="5" name="Slika 4" descr="Slika na kojoj se prikazuje ukrasni isječci&#10;&#10;Sadržaj generiran uz AI možda nije točan.">
            <a:extLst>
              <a:ext uri="{FF2B5EF4-FFF2-40B4-BE49-F238E27FC236}">
                <a16:creationId xmlns:a16="http://schemas.microsoft.com/office/drawing/2014/main" id="{BB16ACF3-F7A9-4447-41A2-E89C02AB2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199" y="1172874"/>
            <a:ext cx="1147619" cy="1305502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9EAF6C0-2E9B-906D-18B3-C4C28AF29BC2}"/>
              </a:ext>
            </a:extLst>
          </p:cNvPr>
          <p:cNvSpPr txBox="1"/>
          <p:nvPr/>
        </p:nvSpPr>
        <p:spPr>
          <a:xfrm>
            <a:off x="2024658" y="1692970"/>
            <a:ext cx="8432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+mj-lt"/>
              </a:rPr>
              <a:t>The real question is not whether machines think but whether men do.</a:t>
            </a:r>
            <a:endParaRPr lang="hr-HR" sz="3600" b="1" i="1" dirty="0">
              <a:latin typeface="+mj-lt"/>
            </a:endParaRPr>
          </a:p>
          <a:p>
            <a:pPr algn="r"/>
            <a:r>
              <a:rPr lang="hr-BA" b="1" dirty="0"/>
              <a:t>B.F. Skinner</a:t>
            </a:r>
            <a:endParaRPr lang="en-US" sz="3600" b="1" i="1" dirty="0">
              <a:latin typeface="+mj-lt"/>
            </a:endParaRPr>
          </a:p>
          <a:p>
            <a:endParaRPr lang="hr-BA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89767AB3-AE9B-2708-5D57-15F14AD748C1}"/>
              </a:ext>
            </a:extLst>
          </p:cNvPr>
          <p:cNvSpPr txBox="1"/>
          <p:nvPr/>
        </p:nvSpPr>
        <p:spPr>
          <a:xfrm>
            <a:off x="2024658" y="3447296"/>
            <a:ext cx="91347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3600" i="1" dirty="0"/>
              <a:t>Razmišljamo li mi sami dovoljno racionalno, svjesno i logično?</a:t>
            </a:r>
            <a:endParaRPr lang="hr-HR" sz="3600" i="1" dirty="0">
              <a:latin typeface="+mj-lt"/>
            </a:endParaRPr>
          </a:p>
          <a:p>
            <a:endParaRPr lang="hr-BA" dirty="0"/>
          </a:p>
        </p:txBody>
      </p:sp>
      <p:pic>
        <p:nvPicPr>
          <p:cNvPr id="10" name="Slika 9" descr="Slika na kojoj se prikazuje kaciga, osobna zaštitna oprema, izmišljeni lik, robot&#10;&#10;Sadržaj generiran uz AI možda nije točan.">
            <a:extLst>
              <a:ext uri="{FF2B5EF4-FFF2-40B4-BE49-F238E27FC236}">
                <a16:creationId xmlns:a16="http://schemas.microsoft.com/office/drawing/2014/main" id="{258B831B-E547-8F19-E3BD-64EB0EC92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713152" y="3579951"/>
            <a:ext cx="2597012" cy="259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6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01EAF56-C493-1B47-16D5-D4F297B68343}"/>
              </a:ext>
            </a:extLst>
          </p:cNvPr>
          <p:cNvSpPr txBox="1"/>
          <p:nvPr/>
        </p:nvSpPr>
        <p:spPr>
          <a:xfrm>
            <a:off x="355600" y="815539"/>
            <a:ext cx="11480800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⚠️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Izazovi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rizici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pomoću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Pitanje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pravednosti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Algoritmi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mogu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pristrani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ako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trenirani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neobjektivnim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podacima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npr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jezične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razlike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kulturni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kontekst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Ograničenja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ocjenjivanju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kreativnosti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još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uvijek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teško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vrednuje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kreativne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zadatke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kritičko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mišljenje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emocionalnu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inteligenciju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Nedostatak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konteksta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pogrešno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ocijeniti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zadatak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ako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ne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razumije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kontekst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odgovora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Etika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transparentnost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Učenici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učitelji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često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ne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znaju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kako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algoritmi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donose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odluke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što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izazvati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nepovjerenje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229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BBAA39-0BD0-B4AC-C8AE-8F619EA81CF5}"/>
              </a:ext>
            </a:extLst>
          </p:cNvPr>
          <p:cNvSpPr txBox="1"/>
          <p:nvPr/>
        </p:nvSpPr>
        <p:spPr>
          <a:xfrm>
            <a:off x="2558231" y="187996"/>
            <a:ext cx="3131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Što kaže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stručna literatura: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FF118F-C243-7838-B9BF-1D1F3FF45FE0}"/>
              </a:ext>
            </a:extLst>
          </p:cNvPr>
          <p:cNvSpPr txBox="1"/>
          <p:nvPr/>
        </p:nvSpPr>
        <p:spPr>
          <a:xfrm>
            <a:off x="304801" y="1164812"/>
            <a:ext cx="5080000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učeničkih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radova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pomoću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umjetne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inteligencije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 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neodvojivi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uspješno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provedenog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nastavnog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procesa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procesa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poučavanja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Važan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svim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dionicima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obrazovnog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procesa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učiteljima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učenicima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roditeljima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put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planiranje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izrada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materijala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iziskuje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više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vremena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nego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pripremanje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sadržaja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aktivnosti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poučavanja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780A5-DBD2-671F-E212-3670110E6BB0}"/>
              </a:ext>
            </a:extLst>
          </p:cNvPr>
          <p:cNvSpPr txBox="1"/>
          <p:nvPr/>
        </p:nvSpPr>
        <p:spPr>
          <a:xfrm>
            <a:off x="5689600" y="665049"/>
            <a:ext cx="65024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Umjetnu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inteligenciju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možemo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upotrijebiti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različite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načine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kontekstu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izraditi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testove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kvizove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interaktivne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sadržaje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samoprocjenu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iskoristiti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mogućnosti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chatbota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dijalog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provjeru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točnosti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rješenja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izraditi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procjenu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ostvarenosti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ishoda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automatskom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povratnom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informacijom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upotrijebiti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rezultate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automatskog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analitike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učeničke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radove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esejskog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tipa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pa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čak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rukom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pisane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odgovore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ili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rješenja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zadataka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,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izraditi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kriterije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rubrike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03AC74-BD77-244B-2696-DFEAE51A2DF7}"/>
              </a:ext>
            </a:extLst>
          </p:cNvPr>
          <p:cNvSpPr txBox="1"/>
          <p:nvPr/>
        </p:nvSpPr>
        <p:spPr>
          <a:xfrm>
            <a:off x="2584706" y="6154304"/>
            <a:ext cx="4399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https://www.medijskapismenost.hr/wp-content/uploads/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2024/04/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Umjetna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inteligencija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-u-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obrazovanju.pdf</a:t>
            </a:r>
            <a:endParaRPr kumimoji="0" lang="en-H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648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D1F48-1797-ACF4-858F-07EDBFD9D27C}"/>
              </a:ext>
            </a:extLst>
          </p:cNvPr>
          <p:cNvSpPr/>
          <p:nvPr/>
        </p:nvSpPr>
        <p:spPr>
          <a:xfrm>
            <a:off x="2394857" y="116115"/>
            <a:ext cx="5614462" cy="6241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ADE4E5-C920-E36C-CBC7-4E1821C768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1" y="116115"/>
            <a:ext cx="11707406" cy="674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18434C-AA1B-63D7-2511-3A9FABCAC9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785" y="116115"/>
            <a:ext cx="5779386" cy="8091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D544AD6-197A-9475-4EE6-5BFE9696B669}"/>
              </a:ext>
            </a:extLst>
          </p:cNvPr>
          <p:cNvSpPr txBox="1"/>
          <p:nvPr/>
        </p:nvSpPr>
        <p:spPr>
          <a:xfrm>
            <a:off x="8009319" y="1103086"/>
            <a:ext cx="3879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ETWINNING PROJEKTI</a:t>
            </a:r>
          </a:p>
        </p:txBody>
      </p:sp>
    </p:spTree>
    <p:extLst>
      <p:ext uri="{BB962C8B-B14F-4D97-AF65-F5344CB8AC3E}">
        <p14:creationId xmlns:p14="http://schemas.microsoft.com/office/powerpoint/2010/main" val="3863157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9CCD555-9FF5-83DC-61D4-3B7E56807536}"/>
              </a:ext>
            </a:extLst>
          </p:cNvPr>
          <p:cNvSpPr txBox="1"/>
          <p:nvPr/>
        </p:nvSpPr>
        <p:spPr>
          <a:xfrm>
            <a:off x="3115513" y="263384"/>
            <a:ext cx="5833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ETWINNING I UI ZAJEDNO?</a:t>
            </a: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59D05500-B102-44E7-182C-A2DBEA5632EE}"/>
              </a:ext>
            </a:extLst>
          </p:cNvPr>
          <p:cNvSpPr/>
          <p:nvPr/>
        </p:nvSpPr>
        <p:spPr>
          <a:xfrm rot="16200000">
            <a:off x="1967227" y="14228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F326EA-A398-3FDD-85FB-871888D84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28" y="1041715"/>
            <a:ext cx="4114801" cy="5308408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8E544988-9823-E87B-AAF3-65915DF021FB}"/>
              </a:ext>
            </a:extLst>
          </p:cNvPr>
          <p:cNvSpPr/>
          <p:nvPr/>
        </p:nvSpPr>
        <p:spPr>
          <a:xfrm rot="16200000">
            <a:off x="2119627" y="15752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08C8DBF0-88E1-5B9B-2DAB-5372B1F1FE24}"/>
              </a:ext>
            </a:extLst>
          </p:cNvPr>
          <p:cNvSpPr/>
          <p:nvPr/>
        </p:nvSpPr>
        <p:spPr>
          <a:xfrm rot="16200000">
            <a:off x="2272027" y="17276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51286F8A-CB18-654E-4A87-7A8949982254}"/>
              </a:ext>
            </a:extLst>
          </p:cNvPr>
          <p:cNvSpPr/>
          <p:nvPr/>
        </p:nvSpPr>
        <p:spPr>
          <a:xfrm rot="16200000">
            <a:off x="2424427" y="18800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5D72C232-8EFD-B6F2-3256-34D695E41186}"/>
              </a:ext>
            </a:extLst>
          </p:cNvPr>
          <p:cNvSpPr/>
          <p:nvPr/>
        </p:nvSpPr>
        <p:spPr>
          <a:xfrm rot="16200000">
            <a:off x="2576827" y="20324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F03C5F06-BB2A-3706-F575-79D7B4D97197}"/>
              </a:ext>
            </a:extLst>
          </p:cNvPr>
          <p:cNvSpPr/>
          <p:nvPr/>
        </p:nvSpPr>
        <p:spPr>
          <a:xfrm rot="16200000">
            <a:off x="2729227" y="21848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FEA69EAD-2353-5DC6-F033-3EB62CE0A62C}"/>
              </a:ext>
            </a:extLst>
          </p:cNvPr>
          <p:cNvSpPr/>
          <p:nvPr/>
        </p:nvSpPr>
        <p:spPr>
          <a:xfrm rot="16200000">
            <a:off x="2881627" y="23372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E0CC7D75-AC10-AF55-3BA8-F47BAB276E9F}"/>
              </a:ext>
            </a:extLst>
          </p:cNvPr>
          <p:cNvSpPr/>
          <p:nvPr/>
        </p:nvSpPr>
        <p:spPr>
          <a:xfrm rot="16200000">
            <a:off x="3034027" y="24896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823098E-3BC7-8323-0CE0-F5CA30131D7F}"/>
              </a:ext>
            </a:extLst>
          </p:cNvPr>
          <p:cNvSpPr/>
          <p:nvPr/>
        </p:nvSpPr>
        <p:spPr>
          <a:xfrm rot="16200000">
            <a:off x="3186427" y="2642031"/>
            <a:ext cx="667657" cy="714514"/>
          </a:xfrm>
          <a:prstGeom prst="down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24B01E-1406-5E74-6072-27CAC7CBC61B}"/>
              </a:ext>
            </a:extLst>
          </p:cNvPr>
          <p:cNvSpPr txBox="1"/>
          <p:nvPr/>
        </p:nvSpPr>
        <p:spPr>
          <a:xfrm>
            <a:off x="397906" y="3442296"/>
            <a:ext cx="38062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OVAKO JE UI SASTAVILA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OKOSNICU ETWINNING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PROJEKTA.</a:t>
            </a:r>
          </a:p>
        </p:txBody>
      </p:sp>
    </p:spTree>
    <p:extLst>
      <p:ext uri="{BB962C8B-B14F-4D97-AF65-F5344CB8AC3E}">
        <p14:creationId xmlns:p14="http://schemas.microsoft.com/office/powerpoint/2010/main" val="759605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0B0F589-B019-5079-E424-366C00E37F68}"/>
              </a:ext>
            </a:extLst>
          </p:cNvPr>
          <p:cNvSpPr txBox="1"/>
          <p:nvPr/>
        </p:nvSpPr>
        <p:spPr>
          <a:xfrm>
            <a:off x="1267594" y="1366897"/>
            <a:ext cx="965681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Treba li eTwinning projekte vrednovati?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Zašto?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Kako to možemo učiniti?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Kako nam umjetna inteligencija može u tome pomoći?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F63B5E-9CA6-A1B0-5365-C7A65A670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64" y="3429000"/>
            <a:ext cx="2954564" cy="2912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C2A0349-B011-CBB0-EE8C-F2E8E50B56DE}"/>
              </a:ext>
            </a:extLst>
          </p:cNvPr>
          <p:cNvSpPr txBox="1"/>
          <p:nvPr/>
        </p:nvSpPr>
        <p:spPr>
          <a:xfrm>
            <a:off x="7393048" y="439531"/>
            <a:ext cx="3102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VAŠA ISKUSTVA? </a:t>
            </a:r>
          </a:p>
        </p:txBody>
      </p:sp>
    </p:spTree>
    <p:extLst>
      <p:ext uri="{BB962C8B-B14F-4D97-AF65-F5344CB8AC3E}">
        <p14:creationId xmlns:p14="http://schemas.microsoft.com/office/powerpoint/2010/main" val="5137315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8A87452-9BBD-BB3E-ACCF-6610F4C41325}"/>
              </a:ext>
            </a:extLst>
          </p:cNvPr>
          <p:cNvSpPr txBox="1"/>
          <p:nvPr/>
        </p:nvSpPr>
        <p:spPr>
          <a:xfrm>
            <a:off x="580572" y="1127649"/>
            <a:ext cx="106389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Umjetna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inteligencija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značajno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unaprijediti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eTwinning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projekata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omogućuje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objektivnost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brzinu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velikih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količina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podataka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98F25-CA95-E30E-6E3E-55FC6E625BA0}"/>
              </a:ext>
            </a:extLst>
          </p:cNvPr>
          <p:cNvSpPr txBox="1"/>
          <p:nvPr/>
        </p:nvSpPr>
        <p:spPr>
          <a:xfrm>
            <a:off x="442685" y="2897164"/>
            <a:ext cx="1147354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</a:t>
            </a: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Automatska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anketa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povratnih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informacija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mogu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obraditi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odgovore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evaluacijskih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upitnika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generirati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statistiku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grafove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trendove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Primjer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Google Forms + 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ChatGPT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sažimanje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komentara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5481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7E1909-DED1-2540-6F25-99995FE90377}"/>
              </a:ext>
            </a:extLst>
          </p:cNvPr>
          <p:cNvSpPr txBox="1"/>
          <p:nvPr/>
        </p:nvSpPr>
        <p:spPr>
          <a:xfrm>
            <a:off x="493485" y="1405729"/>
            <a:ext cx="1120502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kvalitete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sadržaja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provjeriti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Jezičnu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točnost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gramatika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stil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Originalnost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sadržaja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Turnitin za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plagijat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Korisno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prezentacija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tekstova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digitalnih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materijala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EC8DB-C3D5-9D80-E75E-6DEFBBF1314C}"/>
              </a:ext>
            </a:extLst>
          </p:cNvPr>
          <p:cNvSpPr txBox="1"/>
          <p:nvPr/>
        </p:nvSpPr>
        <p:spPr>
          <a:xfrm>
            <a:off x="493485" y="4067276"/>
            <a:ext cx="110308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3.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Sentiment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analizirati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zadovoljstvo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sudionika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komentara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refleksija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Primjer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 sentiment analysis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alatima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poput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MonkeyLearn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20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9C5B8A8-B911-FF92-19FE-13AEB5CB1ED9}"/>
              </a:ext>
            </a:extLst>
          </p:cNvPr>
          <p:cNvSpPr txBox="1"/>
          <p:nvPr/>
        </p:nvSpPr>
        <p:spPr>
          <a:xfrm>
            <a:off x="478971" y="1196538"/>
            <a:ext cx="1123405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4.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Generiranje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izvješća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automatski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kreirati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završno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izvješće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temelju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prikupljenih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podataka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Primjer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ChatGPT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Copilot za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strukturiranje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pisanje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izvješća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5.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Vizualizacija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rezultata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mogu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pretvoriti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podatke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infografike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interaktivne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prikaze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Primjer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Canva 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✅ 6.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Prediktivna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predložiti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poboljšanja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buduće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temelju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prijašnjih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rezultata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Primjer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Analiza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angažmana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učenika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prijedlog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aktivnosti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7609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A71B11B7-62CE-32B0-3B52-882F422BC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29" y="423361"/>
            <a:ext cx="6096001" cy="55347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222760-06B1-24E4-97CE-DDE1E790E040}"/>
              </a:ext>
            </a:extLst>
          </p:cNvPr>
          <p:cNvSpPr txBox="1"/>
          <p:nvPr/>
        </p:nvSpPr>
        <p:spPr>
          <a:xfrm>
            <a:off x="416055" y="1419945"/>
            <a:ext cx="4740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Što kažu hrvatski stručnjaci?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98B33-4334-6996-ABB4-3F870BF3AA2F}"/>
              </a:ext>
            </a:extLst>
          </p:cNvPr>
          <p:cNvSpPr txBox="1"/>
          <p:nvPr/>
        </p:nvSpPr>
        <p:spPr>
          <a:xfrm>
            <a:off x="253512" y="4884056"/>
            <a:ext cx="50654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https://www.medijskapismenost.hr/wp-content/uploads/2024/04/Umjetna-inteligencija-u-obrazovanju.pdf</a:t>
            </a:r>
            <a:endParaRPr kumimoji="0" lang="en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8CB423-0F88-7AAD-23AF-97128F413FD6}"/>
              </a:ext>
            </a:extLst>
          </p:cNvPr>
          <p:cNvSpPr txBox="1"/>
          <p:nvPr/>
        </p:nvSpPr>
        <p:spPr>
          <a:xfrm>
            <a:off x="253512" y="2321004"/>
            <a:ext cx="663258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Neke mogućnosti primjene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Primjeri etičkih izazova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UI pomoćnici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kritičko vrednovanje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Uvjerljive krivotvorine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400" b="1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Vrednovanje učeničkih radova pomoću UI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Prekomjerno oslanjanje na UI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5390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3C1AC01-2313-1516-FCEE-6288D371880A}"/>
              </a:ext>
            </a:extLst>
          </p:cNvPr>
          <p:cNvSpPr txBox="1"/>
          <p:nvPr/>
        </p:nvSpPr>
        <p:spPr>
          <a:xfrm>
            <a:off x="660400" y="1184478"/>
            <a:ext cx="108712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Važno je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učitelji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učenici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budu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svjesni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etičkih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tehničkih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izazova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primjene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umjetne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inteligencije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Učitelji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trebaju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pružiti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jasne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smjernice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sigurnom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korištenju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umjetne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inteligencije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ooćenito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osigurati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da se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alat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koristi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odgovorno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HR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FD851CE-D1FB-C49A-DB7F-EE224C242137}"/>
              </a:ext>
            </a:extLst>
          </p:cNvPr>
          <p:cNvSpPr/>
          <p:nvPr/>
        </p:nvSpPr>
        <p:spPr>
          <a:xfrm>
            <a:off x="3483429" y="3106057"/>
            <a:ext cx="5283200" cy="6386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E2F413-CF83-2A14-DDE8-9526DDF71EDF}"/>
              </a:ext>
            </a:extLst>
          </p:cNvPr>
          <p:cNvSpPr txBox="1"/>
          <p:nvPr/>
        </p:nvSpPr>
        <p:spPr>
          <a:xfrm>
            <a:off x="4433989" y="4214361"/>
            <a:ext cx="3052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Vaše mišljenje?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58D9E-18BD-9C82-80E9-63B4E97AD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06" y="3744686"/>
            <a:ext cx="3519463" cy="223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41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84B592-2383-0781-18DB-715948980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0DDEC-4756-962D-A80C-3DF5533802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1B8B96-F3AD-2016-0ADF-63F21CD5DFDA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Uloga obrazovanja u doba UI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pic>
        <p:nvPicPr>
          <p:cNvPr id="7" name="Slika 6" descr="Slika na kojoj se prikazuje ukrasni isječci&#10;&#10;Sadržaj generiran uz AI možda nije točan.">
            <a:extLst>
              <a:ext uri="{FF2B5EF4-FFF2-40B4-BE49-F238E27FC236}">
                <a16:creationId xmlns:a16="http://schemas.microsoft.com/office/drawing/2014/main" id="{3980DF40-D26F-512E-314A-491CCC7C8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8199" y="1172874"/>
            <a:ext cx="1147619" cy="1305502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5194569-0A64-3D79-9789-AA429CD66064}"/>
              </a:ext>
            </a:extLst>
          </p:cNvPr>
          <p:cNvSpPr txBox="1"/>
          <p:nvPr/>
        </p:nvSpPr>
        <p:spPr>
          <a:xfrm>
            <a:off x="1892211" y="1822450"/>
            <a:ext cx="9751707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3200" i="1" dirty="0"/>
              <a:t>49 % mladih od 17 do 27 godina ima poteškoća s kritičkim procjenjivanjem i prepoznavanjem nedostataka umjetne inteligencije, poput toga može li UI sustav izmišljati činjenice.</a:t>
            </a:r>
          </a:p>
          <a:p>
            <a:endParaRPr lang="hr-BA" sz="3200" i="1" dirty="0"/>
          </a:p>
          <a:p>
            <a:r>
              <a:rPr lang="hr-HR" sz="1600" dirty="0"/>
              <a:t>                            </a:t>
            </a:r>
            <a:r>
              <a:rPr lang="en-US" sz="1600" dirty="0"/>
              <a:t>Merriman, M., &amp; Sanz </a:t>
            </a:r>
            <a:r>
              <a:rPr lang="en-US" sz="1600" dirty="0" err="1"/>
              <a:t>Sáiz</a:t>
            </a:r>
            <a:r>
              <a:rPr lang="en-US" sz="1600" dirty="0"/>
              <a:t>, B. (2024). How can we upskill Gen Z as fast as we train AI? Ernst &amp; Young. </a:t>
            </a:r>
            <a:endParaRPr lang="hr-BA" sz="1400" i="1" dirty="0"/>
          </a:p>
        </p:txBody>
      </p:sp>
    </p:spTree>
    <p:extLst>
      <p:ext uri="{BB962C8B-B14F-4D97-AF65-F5344CB8AC3E}">
        <p14:creationId xmlns:p14="http://schemas.microsoft.com/office/powerpoint/2010/main" val="17436736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B6CE7D8-C156-01AA-4ED8-2DD034FD6FBE}"/>
              </a:ext>
            </a:extLst>
          </p:cNvPr>
          <p:cNvSpPr/>
          <p:nvPr/>
        </p:nvSpPr>
        <p:spPr>
          <a:xfrm>
            <a:off x="8056941" y="2251119"/>
            <a:ext cx="3947886" cy="209288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CF3C2F-3211-F622-BB74-B383D0089D7D}"/>
              </a:ext>
            </a:extLst>
          </p:cNvPr>
          <p:cNvSpPr/>
          <p:nvPr/>
        </p:nvSpPr>
        <p:spPr>
          <a:xfrm>
            <a:off x="5280458" y="4105163"/>
            <a:ext cx="3048000" cy="2232762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0E1D0F3-4386-F018-40D4-D5E933DBEC7B}"/>
              </a:ext>
            </a:extLst>
          </p:cNvPr>
          <p:cNvSpPr/>
          <p:nvPr/>
        </p:nvSpPr>
        <p:spPr>
          <a:xfrm>
            <a:off x="5368090" y="106259"/>
            <a:ext cx="3082388" cy="223276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D71FBA-D8ED-BA1F-0A28-FAE6F97F5CAA}"/>
              </a:ext>
            </a:extLst>
          </p:cNvPr>
          <p:cNvSpPr txBox="1"/>
          <p:nvPr/>
        </p:nvSpPr>
        <p:spPr>
          <a:xfrm>
            <a:off x="5328644" y="50647"/>
            <a:ext cx="3048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Ako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ste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potpuno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otvoreni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za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primjenu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UI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obrazovanju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molimo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Vas da to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nekoliko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rečenica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objasnite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zelenom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papiriću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.</a:t>
            </a:r>
            <a:endParaRPr kumimoji="0" lang="en-H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BF4EFD-C3C1-24EE-7266-EB84EDAD2E26}"/>
              </a:ext>
            </a:extLst>
          </p:cNvPr>
          <p:cNvSpPr txBox="1"/>
          <p:nvPr/>
        </p:nvSpPr>
        <p:spPr>
          <a:xfrm>
            <a:off x="5227533" y="4230920"/>
            <a:ext cx="30428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Ukoliko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biste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još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pričekali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s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primjenom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molimo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Vas da 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objasnite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nekoliko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rečenica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žutom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papiriću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.</a:t>
            </a:r>
            <a:endParaRPr kumimoji="0" lang="en-H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28872-41F5-639A-37BE-FE24FC8A73A1}"/>
              </a:ext>
            </a:extLst>
          </p:cNvPr>
          <p:cNvSpPr txBox="1"/>
          <p:nvPr/>
        </p:nvSpPr>
        <p:spPr>
          <a:xfrm>
            <a:off x="8015576" y="2304254"/>
            <a:ext cx="406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Ukoliko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smatrate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umjetna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inteligencija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ne bi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trebala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biti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prisutna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obrazovanju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molimo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Vas da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uzmete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rozi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crveni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papirić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objasnite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u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nekoliko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rečenica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svoj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odabir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Hvala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ucida Grande" panose="020B0600040502020204" pitchFamily="34" charset="0"/>
                <a:ea typeface="+mn-ea"/>
                <a:cs typeface="+mn-cs"/>
              </a:rPr>
              <a:t>!</a:t>
            </a:r>
            <a:endParaRPr kumimoji="0" lang="en-HR" sz="2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4424A-BCF0-C581-0C77-EEF35168F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" y="1222640"/>
            <a:ext cx="5112794" cy="550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993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BA27E77-B783-3BF5-AEE2-AD96211174A4}"/>
              </a:ext>
            </a:extLst>
          </p:cNvPr>
          <p:cNvSpPr txBox="1"/>
          <p:nvPr/>
        </p:nvSpPr>
        <p:spPr>
          <a:xfrm>
            <a:off x="1333990" y="2088618"/>
            <a:ext cx="9387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 SVAKI DIO ETWINNING PROJEKATA</a:t>
            </a:r>
            <a:endParaRPr kumimoji="0" lang="en-HR" sz="4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F18710-6198-0145-A625-EEEB281CA46B}"/>
              </a:ext>
            </a:extLst>
          </p:cNvPr>
          <p:cNvSpPr txBox="1"/>
          <p:nvPr/>
        </p:nvSpPr>
        <p:spPr>
          <a:xfrm>
            <a:off x="3464926" y="2967335"/>
            <a:ext cx="4788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</a:t>
            </a:r>
            <a:r>
              <a:rPr kumimoji="0" lang="en-H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VREDNOVANJE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C6B6E-B5A3-F331-B9AA-013D507CE090}"/>
              </a:ext>
            </a:extLst>
          </p:cNvPr>
          <p:cNvSpPr txBox="1"/>
          <p:nvPr/>
        </p:nvSpPr>
        <p:spPr>
          <a:xfrm>
            <a:off x="1384902" y="4513943"/>
            <a:ext cx="9422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MOŽEMO VREDNOVATI AKTIVNOSTI, ALI I CJELOKUPNI PROJEKT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75B0DED6-391F-F2D4-4338-0F628DF6F6FD}"/>
              </a:ext>
            </a:extLst>
          </p:cNvPr>
          <p:cNvSpPr/>
          <p:nvPr/>
        </p:nvSpPr>
        <p:spPr>
          <a:xfrm>
            <a:off x="4335431" y="1517605"/>
            <a:ext cx="2399741" cy="49264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EAD26E-DF0B-8C8D-9CBF-2BCE2B80E02E}"/>
              </a:ext>
            </a:extLst>
          </p:cNvPr>
          <p:cNvSpPr txBox="1"/>
          <p:nvPr/>
        </p:nvSpPr>
        <p:spPr>
          <a:xfrm>
            <a:off x="2487479" y="741949"/>
            <a:ext cx="7217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Kako možemo implementirati UI u eTwinning?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A3E60-1B10-DB12-08FF-6F44D5224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46" y="4905595"/>
            <a:ext cx="1649186" cy="181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3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9AB51E1-15F1-1878-C571-0D37EB594FCF}"/>
              </a:ext>
            </a:extLst>
          </p:cNvPr>
          <p:cNvSpPr txBox="1"/>
          <p:nvPr/>
        </p:nvSpPr>
        <p:spPr>
          <a:xfrm>
            <a:off x="2660297" y="225984"/>
            <a:ext cx="918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projektima; 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72CDCC-CBC4-5720-B851-CD478DA8E891}"/>
              </a:ext>
            </a:extLst>
          </p:cNvPr>
          <p:cNvSpPr txBox="1"/>
          <p:nvPr/>
        </p:nvSpPr>
        <p:spPr>
          <a:xfrm>
            <a:off x="4964784" y="1192174"/>
            <a:ext cx="171553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UI?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19649B7-8919-7357-F785-837B298C0230}"/>
              </a:ext>
            </a:extLst>
          </p:cNvPr>
          <p:cNvSpPr/>
          <p:nvPr/>
        </p:nvSpPr>
        <p:spPr>
          <a:xfrm rot="5400000">
            <a:off x="5405859" y="1924474"/>
            <a:ext cx="627862" cy="2208494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AFEBD-E30A-9F60-E1AD-332FD283D172}"/>
              </a:ext>
            </a:extLst>
          </p:cNvPr>
          <p:cNvSpPr txBox="1"/>
          <p:nvPr/>
        </p:nvSpPr>
        <p:spPr>
          <a:xfrm>
            <a:off x="925353" y="4046580"/>
            <a:ext cx="93469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Pitanje za UI: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Pokaži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primjer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rubrike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za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vrednovanje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projekta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školi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?</a:t>
            </a:r>
            <a:r>
              <a:rPr kumimoji="0" lang="en-H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607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88D0AA-476B-4B9C-2D18-EDFD3C124749}"/>
              </a:ext>
            </a:extLst>
          </p:cNvPr>
          <p:cNvSpPr txBox="1"/>
          <p:nvPr/>
        </p:nvSpPr>
        <p:spPr>
          <a:xfrm>
            <a:off x="2660297" y="225984"/>
            <a:ext cx="9186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projektima; vrednovanje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B47B79-D337-11C5-5C22-4FB08211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00957"/>
            <a:ext cx="7772400" cy="42560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4FD069-BF22-4268-0CBA-B039D54B4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414879"/>
            <a:ext cx="7772400" cy="741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1097C5-C697-E0AB-69F8-300CAEE72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5629">
            <a:off x="48168" y="3264806"/>
            <a:ext cx="19431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90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67EFEE-61A8-786B-088E-F56AEC00F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09872" cy="69624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8C9920-FA98-DB58-5F30-708957BB01D5}"/>
              </a:ext>
            </a:extLst>
          </p:cNvPr>
          <p:cNvSpPr txBox="1"/>
          <p:nvPr/>
        </p:nvSpPr>
        <p:spPr>
          <a:xfrm>
            <a:off x="10009872" y="3965192"/>
            <a:ext cx="181428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https://www.medijskapismenost.hr/wp-content/uploads/2024/04/Umjetna-inteligencija-u-obrazovanju.pdf</a:t>
            </a:r>
            <a:endParaRPr kumimoji="0" lang="en-H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4937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495E1-5139-B748-B48B-E159A8A7A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10" y="947057"/>
            <a:ext cx="11173579" cy="529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211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B0EF20-F606-94E5-E297-4A2C8820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511300"/>
            <a:ext cx="5143500" cy="3835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4C6459-C7CB-A790-4FDE-DB1A51614803}"/>
              </a:ext>
            </a:extLst>
          </p:cNvPr>
          <p:cNvSpPr txBox="1"/>
          <p:nvPr/>
        </p:nvSpPr>
        <p:spPr>
          <a:xfrm>
            <a:off x="1986643" y="425592"/>
            <a:ext cx="9158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POKUŠAJTE  SASTAVITI REČENICU ZA OPIS VREDNOVANJA</a:t>
            </a: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F6E10D-61D2-6F0F-37C0-7C2EED59D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1139655"/>
            <a:ext cx="4673600" cy="503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00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6FB783C-70F7-AC9C-C86E-B69EA257CFCC}"/>
              </a:ext>
            </a:extLst>
          </p:cNvPr>
          <p:cNvSpPr txBox="1"/>
          <p:nvPr/>
        </p:nvSpPr>
        <p:spPr>
          <a:xfrm>
            <a:off x="783772" y="1222605"/>
            <a:ext cx="109728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Učitelji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svakako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moraju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pregledati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sve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materijale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poveznice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prije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nego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li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upotrijebe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radu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učenicima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en-HR" sz="2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58B9F-2C77-FE9F-FE75-47F257C398C9}"/>
              </a:ext>
            </a:extLst>
          </p:cNvPr>
          <p:cNvSpPr txBox="1"/>
          <p:nvPr/>
        </p:nvSpPr>
        <p:spPr>
          <a:xfrm>
            <a:off x="892629" y="3429000"/>
            <a:ext cx="10377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Koji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etički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izazovi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automatskog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pomoću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umjetne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inteligencije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vrednovanja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učeničkih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radova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91EAB0-B73A-BCC8-27D0-192718CED6FF}"/>
              </a:ext>
            </a:extLst>
          </p:cNvPr>
          <p:cNvSpPr txBox="1"/>
          <p:nvPr/>
        </p:nvSpPr>
        <p:spPr>
          <a:xfrm>
            <a:off x="892629" y="4544183"/>
            <a:ext cx="8635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Tko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odgovoran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za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ocjenjivanje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koje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odradi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umjetna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inteligencija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1C5EBF-09A1-27D8-E577-D7E6507F0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821" y="1926326"/>
            <a:ext cx="3428093" cy="37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20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BB892-1368-3F22-4BD8-5143871BD98E}"/>
              </a:ext>
            </a:extLst>
          </p:cNvPr>
          <p:cNvSpPr txBox="1"/>
          <p:nvPr/>
        </p:nvSpPr>
        <p:spPr>
          <a:xfrm>
            <a:off x="1335315" y="1277258"/>
            <a:ext cx="89947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Možemo li pomoću UI vrednovati eTwinning projekte?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Može li nam to pomoći kod vrednovanja za oznake kvalitete?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Samovrednovanje?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43742B-002F-C994-6381-6FE2F43AB22F}"/>
              </a:ext>
            </a:extLst>
          </p:cNvPr>
          <p:cNvSpPr txBox="1"/>
          <p:nvPr/>
        </p:nvSpPr>
        <p:spPr>
          <a:xfrm>
            <a:off x="4499428" y="2781887"/>
            <a:ext cx="2311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Što kaže Copilot?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5336AC-C123-3E12-BCA4-A0D41045A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4852"/>
            <a:ext cx="12178723" cy="2043194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4E0A685F-67BA-77D8-DEB9-A9486F49729C}"/>
              </a:ext>
            </a:extLst>
          </p:cNvPr>
          <p:cNvSpPr/>
          <p:nvPr/>
        </p:nvSpPr>
        <p:spPr>
          <a:xfrm>
            <a:off x="4665647" y="3429000"/>
            <a:ext cx="1611085" cy="46166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0211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8B9DF45-BF8A-1080-49B8-AE9285054B3C}"/>
              </a:ext>
            </a:extLst>
          </p:cNvPr>
          <p:cNvSpPr txBox="1"/>
          <p:nvPr/>
        </p:nvSpPr>
        <p:spPr>
          <a:xfrm>
            <a:off x="2011387" y="1277029"/>
            <a:ext cx="8169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OZNAKE KVALITETE – EVALUACIJA, MJERLJIVOST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8E143B-8EC1-AEF0-FFDF-10FA4453262E}"/>
              </a:ext>
            </a:extLst>
          </p:cNvPr>
          <p:cNvSpPr txBox="1"/>
          <p:nvPr/>
        </p:nvSpPr>
        <p:spPr>
          <a:xfrm>
            <a:off x="719136" y="2180040"/>
            <a:ext cx="1075372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eTwinningove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oznake kvalitete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Oznaka </a:t>
            </a:r>
            <a:r>
              <a:rPr kumimoji="0" lang="hr-H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eTwinningove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škole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eTwinningove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europske oznake kvalitete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Erasmus akreditacija: najboljim akreditiranim organizacijama u području obrazovanja odraslih, strukovnog obrazovanja i osposobljavanja te školskog obrazovanja dodjeljuju se oznake izvrsnosti za provedbu visokokvalitetnih projekata mobilnosti.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381966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74532-DA51-E908-4EB2-0C27BA7EE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1B3F6-13B2-59F9-BC5F-9548A8DE24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337699A-3BD2-DC7F-03F6-9DB6A6C9E791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Uloga obrazovanja u doba UI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pic>
        <p:nvPicPr>
          <p:cNvPr id="4" name="Slika 3" descr="Slika na kojoj se prikazuje skeč, dizajn, umjetničko djelo, ilustracija&#10;&#10;Sadržaj generiran uz AI možda nije točan.">
            <a:extLst>
              <a:ext uri="{FF2B5EF4-FFF2-40B4-BE49-F238E27FC236}">
                <a16:creationId xmlns:a16="http://schemas.microsoft.com/office/drawing/2014/main" id="{AAF1B9B7-1B8C-0D95-6D7A-4CE1340E3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18" y="2905255"/>
            <a:ext cx="6397663" cy="1484327"/>
          </a:xfrm>
          <a:prstGeom prst="rect">
            <a:avLst/>
          </a:prstGeom>
        </p:spPr>
      </p:pic>
      <p:pic>
        <p:nvPicPr>
          <p:cNvPr id="8" name="Slika 7" descr="Slika na kojoj se prikazuje uzorak, grafika, piksel, dizajn&#10;&#10;Sadržaj generiran uz AI možda nije točan.">
            <a:extLst>
              <a:ext uri="{FF2B5EF4-FFF2-40B4-BE49-F238E27FC236}">
                <a16:creationId xmlns:a16="http://schemas.microsoft.com/office/drawing/2014/main" id="{41288E47-E2F4-E03D-1673-4BBADA435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918" y="1646526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64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55EC1E4-39A8-45D4-9471-17FA17F57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EE4096-CBB7-4946-ABF8-D9D68D70D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92" y="397833"/>
            <a:ext cx="10820400" cy="1189354"/>
          </a:xfrm>
        </p:spPr>
        <p:txBody>
          <a:bodyPr>
            <a:noAutofit/>
          </a:bodyPr>
          <a:lstStyle/>
          <a:p>
            <a:pPr algn="ctr"/>
            <a:r>
              <a:rPr lang="hr-HR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eTwinning</a:t>
            </a:r>
            <a:r>
              <a:rPr lang="hr-H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Hrvatska</a:t>
            </a:r>
            <a:endParaRPr lang="hr-HR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E55E8-E2B0-4B7B-9BA5-7BEFE99A7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hr-HR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Upute vezane za korištenje ESEP-a</a:t>
            </a:r>
          </a:p>
          <a:p>
            <a:pPr marL="0" indent="0">
              <a:buNone/>
            </a:pPr>
            <a:r>
              <a:rPr lang="hr-H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</a:t>
            </a:r>
          </a:p>
          <a:p>
            <a:pPr marL="0" indent="0">
              <a:buNone/>
            </a:pPr>
            <a:endParaRPr lang="hr-HR" sz="2400" b="1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</a:t>
            </a:r>
          </a:p>
          <a:p>
            <a:pPr marL="0" indent="0">
              <a:buNone/>
            </a:pPr>
            <a:endParaRPr lang="hr-HR" sz="2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286CC8-3DDD-8BA7-D50F-1C5133C84FD3}"/>
              </a:ext>
            </a:extLst>
          </p:cNvPr>
          <p:cNvSpPr txBox="1"/>
          <p:nvPr/>
        </p:nvSpPr>
        <p:spPr>
          <a:xfrm>
            <a:off x="293159" y="1932308"/>
            <a:ext cx="1160568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Upute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https://www.etwinning.hr/hr/novosti/europska-platforma-za-skolsko-obrazovanje-novosti-i-upute/</a:t>
            </a: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97685DB4-1996-41F7-ABA5-D12AC6AA0B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9330" y="2587033"/>
            <a:ext cx="4234723" cy="36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809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oogle Shape;49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99" y="0"/>
            <a:ext cx="12192000" cy="6857657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5"/>
          <p:cNvSpPr txBox="1">
            <a:spLocks noGrp="1"/>
          </p:cNvSpPr>
          <p:nvPr>
            <p:ph type="title"/>
          </p:nvPr>
        </p:nvSpPr>
        <p:spPr>
          <a:xfrm>
            <a:off x="2535382" y="365126"/>
            <a:ext cx="8818418" cy="67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dirty="0" err="1"/>
              <a:t>Pitanja</a:t>
            </a:r>
            <a:r>
              <a:rPr lang="en-GB" dirty="0"/>
              <a:t>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odgovori</a:t>
            </a:r>
            <a:endParaRPr dirty="0"/>
          </a:p>
        </p:txBody>
      </p:sp>
      <p:sp>
        <p:nvSpPr>
          <p:cNvPr id="492" name="Google Shape;492;p45"/>
          <p:cNvSpPr txBox="1">
            <a:spLocks noGrp="1"/>
          </p:cNvSpPr>
          <p:nvPr>
            <p:ph type="body" idx="1"/>
          </p:nvPr>
        </p:nvSpPr>
        <p:spPr>
          <a:xfrm>
            <a:off x="760682" y="1293836"/>
            <a:ext cx="10804256" cy="257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8595B"/>
              </a:buClr>
              <a:buSzPts val="2800"/>
              <a:buChar char="•"/>
            </a:pP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Na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raspolaganju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smo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za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sva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vaša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pitanja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putem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e-mail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adrese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r>
              <a:rPr lang="en-GB" b="0" i="0" u="sng" dirty="0">
                <a:solidFill>
                  <a:srgbClr val="32AAB8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etwinning@ampeu.hr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telefona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na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b="0" i="0" dirty="0" err="1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broj</a:t>
            </a:r>
            <a:r>
              <a:rPr lang="en-GB" b="0" i="0" dirty="0">
                <a:solidFill>
                  <a:srgbClr val="58595B"/>
                </a:solidFill>
                <a:latin typeface="Arial"/>
                <a:ea typeface="Arial"/>
                <a:cs typeface="Arial"/>
                <a:sym typeface="Arial"/>
              </a:rPr>
              <a:t> +385 1 555 6498.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hr-HR" b="0" i="0" dirty="0">
              <a:solidFill>
                <a:srgbClr val="5859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0" i="0" dirty="0">
              <a:solidFill>
                <a:srgbClr val="5859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u="sng" dirty="0">
                <a:solidFill>
                  <a:schemeClr val="hlink"/>
                </a:solidFill>
                <a:hlinkClick r:id="rId5"/>
              </a:rPr>
              <a:t>https://www.etwinning.hr/hr/sadrzaj/europska-platforma-za-skolsko-obrazovanje-european-school-education-platform-pitanja-i-odgovori/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493" name="Google Shape;493;p45" descr="Qr cod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47900" y="2728759"/>
            <a:ext cx="919807" cy="951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27E4E4B4-6FAE-FCC7-1C38-81054E5AE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200" y="3934136"/>
            <a:ext cx="4963699" cy="12542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9A15F81-4B55-D81D-3521-7267800AF358}"/>
              </a:ext>
            </a:extLst>
          </p:cNvPr>
          <p:cNvSpPr txBox="1"/>
          <p:nvPr/>
        </p:nvSpPr>
        <p:spPr>
          <a:xfrm>
            <a:off x="5195888" y="4032185"/>
            <a:ext cx="53684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/>
              </a:rPr>
              <a:t>https://www.youtube.com/@etwinninghrvatska/videos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35234F8-C5AB-C2FE-3DE6-385B8B1A6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7581" y="5541213"/>
            <a:ext cx="2418307" cy="10023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14FFE2C2-D9EA-B7F8-05D3-CE33B962ED78}"/>
              </a:ext>
            </a:extLst>
          </p:cNvPr>
          <p:cNvSpPr txBox="1"/>
          <p:nvPr/>
        </p:nvSpPr>
        <p:spPr>
          <a:xfrm>
            <a:off x="5195888" y="5610668"/>
            <a:ext cx="615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0"/>
              </a:rPr>
              <a:t>https://www.facebook.com/eplusetwinninghrvatska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7331CE-F2F6-054A-2E6D-230EB1DAA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871" y="1183253"/>
            <a:ext cx="7672258" cy="3383962"/>
          </a:xfrm>
          <a:prstGeom prst="rect">
            <a:avLst/>
          </a:prstGeom>
        </p:spPr>
      </p:pic>
      <p:sp>
        <p:nvSpPr>
          <p:cNvPr id="2" name="Pravokutnik 3">
            <a:extLst>
              <a:ext uri="{FF2B5EF4-FFF2-40B4-BE49-F238E27FC236}">
                <a16:creationId xmlns:a16="http://schemas.microsoft.com/office/drawing/2014/main" id="{D96BDF1D-7A60-C98A-D65F-CAAE27D571F9}"/>
              </a:ext>
            </a:extLst>
          </p:cNvPr>
          <p:cNvSpPr/>
          <p:nvPr/>
        </p:nvSpPr>
        <p:spPr>
          <a:xfrm>
            <a:off x="2259871" y="1297965"/>
            <a:ext cx="3922097" cy="694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6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Evaluacija</a:t>
            </a:r>
          </a:p>
        </p:txBody>
      </p:sp>
    </p:spTree>
    <p:extLst>
      <p:ext uri="{BB962C8B-B14F-4D97-AF65-F5344CB8AC3E}">
        <p14:creationId xmlns:p14="http://schemas.microsoft.com/office/powerpoint/2010/main" val="16282231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F8CDF6-9BEA-4493-A8DC-D78BBDA46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6A1646A1-223D-B61E-4529-EE1CF3AD80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083" t="71407" r="14750" b="12251"/>
          <a:stretch/>
        </p:blipFill>
        <p:spPr>
          <a:xfrm>
            <a:off x="6237880" y="5141428"/>
            <a:ext cx="5459713" cy="950565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C981B86C-B8B9-E23E-A6D6-EA57F4334DC8}"/>
              </a:ext>
            </a:extLst>
          </p:cNvPr>
          <p:cNvSpPr/>
          <p:nvPr/>
        </p:nvSpPr>
        <p:spPr>
          <a:xfrm>
            <a:off x="5000506" y="788776"/>
            <a:ext cx="5948755" cy="900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5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Hvala na pozornosti!</a:t>
            </a:r>
          </a:p>
        </p:txBody>
      </p:sp>
      <p:pic>
        <p:nvPicPr>
          <p:cNvPr id="6" name="Slika 5" descr="Slika na kojoj se prikazuje tekst, isječak crteža&#10;&#10;Opis je automatski generiran">
            <a:extLst>
              <a:ext uri="{FF2B5EF4-FFF2-40B4-BE49-F238E27FC236}">
                <a16:creationId xmlns:a16="http://schemas.microsoft.com/office/drawing/2014/main" id="{519E0AF6-4984-44A2-FA35-5E0148AE2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539" y="6228215"/>
            <a:ext cx="1532829" cy="460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2F0F4D-ACBB-6D4C-5A69-CC0A206B30AC}"/>
              </a:ext>
            </a:extLst>
          </p:cNvPr>
          <p:cNvSpPr txBox="1"/>
          <p:nvPr/>
        </p:nvSpPr>
        <p:spPr>
          <a:xfrm>
            <a:off x="5897661" y="3366656"/>
            <a:ext cx="505159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R" sz="2000" b="1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 </a:t>
            </a:r>
            <a:r>
              <a:rPr kumimoji="0" lang="en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Marko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Brajković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Suzana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Delić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Ambasadori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eTwinninga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HR" sz="24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FA633-2A0A-0295-B88E-D284AFDC7DE9}"/>
              </a:ext>
            </a:extLst>
          </p:cNvPr>
          <p:cNvSpPr txBox="1"/>
          <p:nvPr/>
        </p:nvSpPr>
        <p:spPr>
          <a:xfrm>
            <a:off x="5875265" y="2361325"/>
            <a:ext cx="4852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Umjetna inteligencija u </a:t>
            </a:r>
            <a:r>
              <a:rPr kumimoji="0" lang="hr-HR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eTwinning</a:t>
            </a:r>
            <a:r>
              <a:rPr kumimoji="0" lang="hr-HR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 i Erasmus+  projektima</a:t>
            </a:r>
            <a:endParaRPr kumimoji="0" lang="en-HR" sz="2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28AC00-FD41-C562-EF34-350CB4EFF3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18" y="961445"/>
            <a:ext cx="4079681" cy="526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889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63EDF2-5189-7FB8-ABB7-B265FDBAC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B0CC6-A0D2-8E30-2CE1-502726A86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8FF3FB-8881-91BC-04B1-8CF75FB44B0E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Uloga obrazovanja u doba UI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3F79760A-2CF3-AF42-0E44-794C55F45723}"/>
              </a:ext>
            </a:extLst>
          </p:cNvPr>
          <p:cNvSpPr txBox="1"/>
          <p:nvPr/>
        </p:nvSpPr>
        <p:spPr>
          <a:xfrm>
            <a:off x="1602094" y="1923852"/>
            <a:ext cx="97517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3200" b="1" dirty="0"/>
              <a:t>Vrednujte sadržaj stvoren korištenjem UI kako biste donosili informirane i etične odluke.</a:t>
            </a:r>
          </a:p>
          <a:p>
            <a:br>
              <a:rPr lang="hr-BA" sz="3200" dirty="0"/>
            </a:br>
            <a:r>
              <a:rPr lang="hr-BA" sz="2400" i="1" dirty="0"/>
              <a:t>Kako mogu provjeriti točnost UI generiranih rezultata i smanjiti rizik od štetne pristranosti?</a:t>
            </a:r>
            <a:br>
              <a:rPr lang="hr-BA" sz="2400" i="1" dirty="0"/>
            </a:br>
            <a:r>
              <a:rPr lang="hr-BA" sz="2400" i="1" dirty="0"/>
              <a:t>Kako mogu znati je li UI relevantan ili prikladan?</a:t>
            </a:r>
            <a:endParaRPr lang="hr-BA" sz="3200" i="1" dirty="0"/>
          </a:p>
        </p:txBody>
      </p:sp>
    </p:spTree>
    <p:extLst>
      <p:ext uri="{BB962C8B-B14F-4D97-AF65-F5344CB8AC3E}">
        <p14:creationId xmlns:p14="http://schemas.microsoft.com/office/powerpoint/2010/main" val="2266394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B6619-9A4B-06F6-34EF-B5A8CA7CD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CFD9-B1C2-05C9-2BA6-C30EA28EC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0CC8F9-88CA-F8CC-D7F7-67BC1EBD3E60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Uloga obrazovanja u doba UI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085D8143-7E56-AED8-00D9-AA74FC6B9A85}"/>
              </a:ext>
            </a:extLst>
          </p:cNvPr>
          <p:cNvSpPr txBox="1"/>
          <p:nvPr/>
        </p:nvSpPr>
        <p:spPr>
          <a:xfrm>
            <a:off x="1707484" y="2099343"/>
            <a:ext cx="975170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3200" b="1" dirty="0"/>
              <a:t>Surađujte s UI-</a:t>
            </a:r>
            <a:r>
              <a:rPr lang="hr-BA" sz="3200" b="1" dirty="0" err="1"/>
              <a:t>jem</a:t>
            </a:r>
            <a:r>
              <a:rPr lang="hr-BA" sz="3200" b="1" dirty="0"/>
              <a:t> kako biste stvarali i usavršavali originalne ideje, uzimajući u obzir pitanja vlasništva i odgovorne uporabe.</a:t>
            </a:r>
          </a:p>
          <a:p>
            <a:br>
              <a:rPr lang="hr-BA" sz="3200" dirty="0"/>
            </a:br>
            <a:r>
              <a:rPr lang="hr-BA" sz="2400" i="1" dirty="0"/>
              <a:t>Kako mogu odgovorno koristiti UI kako bih ostvario/la svoje kreativne ideje?</a:t>
            </a:r>
            <a:endParaRPr lang="hr-BA" sz="3200" i="1" dirty="0"/>
          </a:p>
        </p:txBody>
      </p:sp>
    </p:spTree>
    <p:extLst>
      <p:ext uri="{BB962C8B-B14F-4D97-AF65-F5344CB8AC3E}">
        <p14:creationId xmlns:p14="http://schemas.microsoft.com/office/powerpoint/2010/main" val="60899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79924-717E-B6D0-AF9A-63A361A8C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E9379-05CE-7310-B1C5-84A8643E0E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990883C-9582-0914-D3CD-37968CF0A3A8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Uloga obrazovanja u doba UI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DB68A8A3-FE51-E574-A62C-40D9429D06B9}"/>
              </a:ext>
            </a:extLst>
          </p:cNvPr>
          <p:cNvSpPr txBox="1"/>
          <p:nvPr/>
        </p:nvSpPr>
        <p:spPr>
          <a:xfrm>
            <a:off x="1513521" y="2154761"/>
            <a:ext cx="975170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3200" b="1" dirty="0"/>
              <a:t>Prepoznajte kako AI utječe na osobne odluke, odnose i društvo te razmislite o njegovom širem društvenom i ekološkom utjecaju.</a:t>
            </a:r>
          </a:p>
          <a:p>
            <a:br>
              <a:rPr lang="hr-BA" dirty="0"/>
            </a:br>
            <a:r>
              <a:rPr lang="hr-BA" sz="2400" i="1" dirty="0"/>
              <a:t>Kako UI utječe na mene i druge?</a:t>
            </a:r>
            <a:br>
              <a:rPr lang="hr-BA" sz="3200" dirty="0"/>
            </a:br>
            <a:endParaRPr lang="hr-BA" sz="3200" i="1" dirty="0"/>
          </a:p>
        </p:txBody>
      </p:sp>
    </p:spTree>
    <p:extLst>
      <p:ext uri="{BB962C8B-B14F-4D97-AF65-F5344CB8AC3E}">
        <p14:creationId xmlns:p14="http://schemas.microsoft.com/office/powerpoint/2010/main" val="342002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958B08-536A-FB15-2A01-5FFCBD899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6D3B8-0409-1271-93B8-681EABF21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 dirty="0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02A3B9-97BA-34B4-5F62-6DFAFD3745D0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Uloga obrazovanja u doba UI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B8EFA60A-2B51-3C1B-DA8C-46C93AE753BC}"/>
              </a:ext>
            </a:extLst>
          </p:cNvPr>
          <p:cNvSpPr txBox="1"/>
          <p:nvPr/>
        </p:nvSpPr>
        <p:spPr>
          <a:xfrm>
            <a:off x="1513521" y="2154761"/>
            <a:ext cx="97517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BA" sz="3200" b="1" dirty="0"/>
              <a:t>Raščlanite probleme i oblikujte upute na način koji omogućuje UI alatima da učinkovito doprinesu rješenjima.</a:t>
            </a:r>
          </a:p>
          <a:p>
            <a:br>
              <a:rPr lang="hr-BA" sz="3200" dirty="0"/>
            </a:br>
            <a:r>
              <a:rPr lang="hr-BA" sz="2400" i="1" dirty="0"/>
              <a:t>Kako mogu formulirati svoj problem tako da mi UI može pomoći u njegovom rješavanju?</a:t>
            </a:r>
            <a:br>
              <a:rPr lang="hr-BA" dirty="0"/>
            </a:br>
            <a:br>
              <a:rPr lang="hr-BA" sz="3200" dirty="0"/>
            </a:br>
            <a:endParaRPr lang="hr-BA" sz="3200" i="1" dirty="0"/>
          </a:p>
        </p:txBody>
      </p:sp>
    </p:spTree>
    <p:extLst>
      <p:ext uri="{BB962C8B-B14F-4D97-AF65-F5344CB8AC3E}">
        <p14:creationId xmlns:p14="http://schemas.microsoft.com/office/powerpoint/2010/main" val="250285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BF24B0-ACE6-CA87-176B-56210C130A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9F58E-0932-F8DE-D672-56A27BE80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8057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hr-HR">
              <a:cs typeface="Calibri"/>
            </a:endParaRPr>
          </a:p>
          <a:p>
            <a:pPr marL="457200" lvl="1" indent="0">
              <a:buNone/>
            </a:pPr>
            <a:endParaRPr lang="hr-HR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4D2952-65F0-A36D-AA71-FCDEFE5393A8}"/>
              </a:ext>
            </a:extLst>
          </p:cNvPr>
          <p:cNvSpPr txBox="1">
            <a:spLocks/>
          </p:cNvSpPr>
          <p:nvPr/>
        </p:nvSpPr>
        <p:spPr>
          <a:xfrm>
            <a:off x="2248515" y="466725"/>
            <a:ext cx="9395403" cy="795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r-BA" b="1" i="1" dirty="0">
                <a:solidFill>
                  <a:srgbClr val="002060"/>
                </a:solidFill>
              </a:rPr>
              <a:t>UI u </a:t>
            </a:r>
            <a:r>
              <a:rPr lang="hr-BA" b="1" i="1" dirty="0" err="1">
                <a:solidFill>
                  <a:srgbClr val="002060"/>
                </a:solidFill>
              </a:rPr>
              <a:t>eTwinningovim</a:t>
            </a:r>
            <a:r>
              <a:rPr lang="hr-BA" b="1" i="1" dirty="0">
                <a:solidFill>
                  <a:srgbClr val="002060"/>
                </a:solidFill>
              </a:rPr>
              <a:t> projektima</a:t>
            </a:r>
            <a:endParaRPr lang="hr-HR" b="1" i="1" dirty="0">
              <a:solidFill>
                <a:srgbClr val="002060"/>
              </a:solidFill>
              <a:ea typeface="Calibri Light" panose="020F0302020204030204"/>
              <a:cs typeface="Calibri Light"/>
            </a:endParaRPr>
          </a:p>
        </p:txBody>
      </p:sp>
      <p:pic>
        <p:nvPicPr>
          <p:cNvPr id="4" name="Slika 3" descr="Slika na kojoj se prikazuje tekst, snimka zaslona, logotip, Font&#10;&#10;Sadržaj generiran uz AI možda nije točan.">
            <a:extLst>
              <a:ext uri="{FF2B5EF4-FFF2-40B4-BE49-F238E27FC236}">
                <a16:creationId xmlns:a16="http://schemas.microsoft.com/office/drawing/2014/main" id="{C51BF09E-3511-97DF-2A3E-24005A2AF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27" y="1520151"/>
            <a:ext cx="6650219" cy="44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2109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21_Prezentacija_hr_16-9_master_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6d7a57-1e4e-4ec7-98da-833406810d8f" xsi:nil="true"/>
    <lcf76f155ced4ddcb4097134ff3c332f xmlns="4ce7515f-02f1-463a-b4f9-a808bcb8d5c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55EFE3C7033B42A64ECAF845269E83" ma:contentTypeVersion="16" ma:contentTypeDescription="Create a new document." ma:contentTypeScope="" ma:versionID="0401ac4119eac7c1fe8a94e1b30b1da3">
  <xsd:schema xmlns:xsd="http://www.w3.org/2001/XMLSchema" xmlns:xs="http://www.w3.org/2001/XMLSchema" xmlns:p="http://schemas.microsoft.com/office/2006/metadata/properties" xmlns:ns2="4ce7515f-02f1-463a-b4f9-a808bcb8d5cd" xmlns:ns3="406d7a57-1e4e-4ec7-98da-833406810d8f" targetNamespace="http://schemas.microsoft.com/office/2006/metadata/properties" ma:root="true" ma:fieldsID="867c877b4fb0916ea4bf854f5b69c360" ns2:_="" ns3:_="">
    <xsd:import namespace="4ce7515f-02f1-463a-b4f9-a808bcb8d5cd"/>
    <xsd:import namespace="406d7a57-1e4e-4ec7-98da-833406810d8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7515f-02f1-463a-b4f9-a808bcb8d5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af183b9-26b9-4c71-8bc8-cea071d6c0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d7a57-1e4e-4ec7-98da-833406810d8f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c7067d05-bfff-4d54-a812-faa7c0c8ff99}" ma:internalName="TaxCatchAll" ma:showField="CatchAllData" ma:web="406d7a57-1e4e-4ec7-98da-833406810d8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3FA2DB-4186-4092-98A9-9D9E909214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0F1F96-B7EE-4E56-B783-4CFEC88EC0F6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1da0a812-136f-4ea9-9d0e-4cd82503c772"/>
    <ds:schemaRef ds:uri="http://purl.org/dc/elements/1.1/"/>
    <ds:schemaRef ds:uri="http://schemas.microsoft.com/office/infopath/2007/PartnerControls"/>
    <ds:schemaRef ds:uri="29e7cbdc-993c-4471-ad2e-191704afc196"/>
    <ds:schemaRef ds:uri="http://schemas.microsoft.com/office/2006/metadata/properties"/>
    <ds:schemaRef ds:uri="http://www.w3.org/XML/1998/namespace"/>
    <ds:schemaRef ds:uri="http://purl.org/dc/dcmitype/"/>
    <ds:schemaRef ds:uri="406d7a57-1e4e-4ec7-98da-833406810d8f"/>
    <ds:schemaRef ds:uri="4ce7515f-02f1-463a-b4f9-a808bcb8d5cd"/>
  </ds:schemaRefs>
</ds:datastoreItem>
</file>

<file path=customXml/itemProps3.xml><?xml version="1.0" encoding="utf-8"?>
<ds:datastoreItem xmlns:ds="http://schemas.openxmlformats.org/officeDocument/2006/customXml" ds:itemID="{BA20979C-7F51-4C8E-BC8B-AFA0CA2E1A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e7515f-02f1-463a-b4f9-a808bcb8d5cd"/>
    <ds:schemaRef ds:uri="406d7a57-1e4e-4ec7-98da-833406810d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2074</Words>
  <Application>Microsoft Office PowerPoint</Application>
  <PresentationFormat>Široki zaslon</PresentationFormat>
  <Paragraphs>219</Paragraphs>
  <Slides>43</Slides>
  <Notes>8</Notes>
  <HiddenSlides>0</HiddenSlides>
  <MMClips>0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43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Lucida Grande</vt:lpstr>
      <vt:lpstr>Office Theme</vt:lpstr>
      <vt:lpstr>2021_Prezentacija_hr_16-9_master_slide</vt:lpstr>
      <vt:lpstr>Umjetna inteligencija u eTwinning i  Erasmus+ projektima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eTwinning Hrvatska</vt:lpstr>
      <vt:lpstr>Pitanja i odgovori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 Lorem ipsum dolor sit ​ amet lorem ipsum dolor​ dolor sit amet lorem</dc:title>
  <dc:creator>Lidija Sokolić</dc:creator>
  <cp:lastModifiedBy>Marko Brajković</cp:lastModifiedBy>
  <cp:revision>100</cp:revision>
  <dcterms:created xsi:type="dcterms:W3CDTF">2023-04-25T12:03:45Z</dcterms:created>
  <dcterms:modified xsi:type="dcterms:W3CDTF">2025-11-10T22:16:55Z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0x0101001555EFE3C7033B42A64ECAF845269E83</vt:lpwstr>
  </property>
  <property fmtid="{D5CDD505-2E9C-101B-9397-08002B2CF9AE}" pid="3" name="MediaServiceImageTags">
    <vt:lpwstr/>
  </property>
</Properties>
</file>